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E11701-2D30-4990-BFDF-5361A5F60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564E66-BBAE-4E92-8747-50CE1211B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2B2D40-7A1F-47CD-B883-CCC2015A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C28B05-2A31-4391-AC5E-2284EF598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40049A-43DA-40FF-998C-CB34AB97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99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9295A7-0D2A-4F56-811E-7CCF86FAB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8950619-BD44-40D5-91CD-5BF5F4424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4E36B1-B55B-4A04-80A7-33E981A0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A36FC9-6600-4704-8E99-EA9DEBFD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914231-0E34-4CDF-952B-B22C16E5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38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16D4D5E-533A-4656-8094-A1678B90E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C8B09CE-2E80-4AD3-9318-A252BC181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E2470A-B521-4468-8E33-088993A4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434C58-6544-49AE-8385-3A112885D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08AA8D-A8C0-401F-ADAF-07DE62436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63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A3E87B-1099-4A81-8F83-926ABBDD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76C0B-891B-4CEE-955E-55D2223D5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7512E3-EEDE-483C-A0DF-05317846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F02014-D8D7-499D-8DA0-D847D5EC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01B40E-8561-4907-92F6-FC4853DC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28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E9C47C-60DE-4515-9E35-3C8DC0593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A9A429-2D73-41A6-9734-5B5C69C60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68DDEB-3DA4-4DAD-9354-BFFA7593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A72831-73EC-4B87-BC14-77E7794D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5B1399-FC21-46B0-8901-64C4CFD9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521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72AF28-11F9-4AB5-942E-7E6CD542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5569FE-2CF0-44F7-B6C3-42D7B1EB5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5069B4F-D11D-4C6C-A628-08A2DBEC1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A762D1-3116-49D2-9CCC-BC13936D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B74FF5-F8C9-4183-B938-CFEB11CBC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A207989-D2EA-4350-B0A3-6A7E71BF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27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34840D-F6E6-4BA2-8E3E-4F7A06B1C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604C26-3728-4A9F-B2C6-659B66B38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538AE0B-4FD1-4621-A301-BBFD667E4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9F50CF8-A78D-4109-93BE-1BEC15162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9EA170D-4A66-4F84-824F-0CDB7C32E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F25D501-A47B-407C-BB7D-F12DBBD6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7225F92-BFD6-48FD-A7CC-BFF74433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A822DDC-B914-4718-B63D-863D77C7B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92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3ECECB-183F-462B-A23F-F09E9DFFA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656A1F0-44DB-4871-9C05-095BF7B0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7D3EF83-30E8-4EED-BBE0-8E6E5042D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C2B447-CB63-408A-829B-4EF3937C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29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10AD738-AA20-45C5-8E0C-2CF37FCA1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20AD489-D222-44EB-924E-A9D598E5D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D4B5C20-758E-45B0-942B-566D844D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63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701A6-FA3E-458B-8785-CD0AF969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867702-ACC8-4CFF-AB1A-23CC59403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8F22884-B93D-4548-869B-7749583AB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822B871-097C-4338-881C-EC41CC89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551C1A-2D01-41A1-AAC5-53C8B222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D5D918F-62FA-4DB4-A643-31631662B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7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94F8CF-7273-4D6D-B059-E71B4E99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0BEC6A0-F68E-4A8F-B9C3-ACFB837B8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1E27597-80F2-40F2-91A6-5946ACF65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2F230B-6DCC-4DE9-B090-E7C7DCB6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1C6ACB-E24A-49D0-A8C8-2231CC87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C31B512-33F9-471A-B7FD-8245324B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39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3E80570-AA8A-4FC3-A777-58DEF6FDD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EB1BD3-57E4-4037-BA28-7887C1C9E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9ACF7A-29E2-44C8-950D-0E6C86B82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5CA83-9A51-48CC-B39F-53391637463B}" type="datetimeFigureOut">
              <a:rPr lang="pl-PL" smtClean="0"/>
              <a:t>15.05.2023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090E05-6C01-47D2-A5A6-864F49943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2F7973-19CF-467B-905E-8B46DA61C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E590A-8E96-4044-976F-80AF6A34D4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49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6BBE385-9C12-4F9B-966D-C97325480F71}"/>
              </a:ext>
            </a:extLst>
          </p:cNvPr>
          <p:cNvSpPr txBox="1"/>
          <p:nvPr/>
        </p:nvSpPr>
        <p:spPr>
          <a:xfrm>
            <a:off x="303320" y="2219315"/>
            <a:ext cx="11585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Jubileusz 10.lecia działalności </a:t>
            </a:r>
          </a:p>
          <a:p>
            <a:pPr algn="ctr"/>
            <a:r>
              <a:rPr lang="pl-PL" sz="4000" b="1" dirty="0">
                <a:solidFill>
                  <a:srgbClr val="006666"/>
                </a:solidFill>
              </a:rPr>
              <a:t>Polskiego Naukowego Towarzystwa Marketingu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0FF3C9E-38C0-4A0C-B56D-6965529B2701}"/>
              </a:ext>
            </a:extLst>
          </p:cNvPr>
          <p:cNvSpPr txBox="1"/>
          <p:nvPr/>
        </p:nvSpPr>
        <p:spPr>
          <a:xfrm>
            <a:off x="4110361" y="6152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Poznań, 16-17 maja 2023 r.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155610D-0391-40BF-8F59-6730AF312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772" y="3542754"/>
            <a:ext cx="2640778" cy="2483982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0098A3F-7CBA-4067-B257-EA526FF75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24" y="332573"/>
            <a:ext cx="3000325" cy="77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3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FD328A3-01A4-43BF-AC7C-A00C7668C4CD}"/>
              </a:ext>
            </a:extLst>
          </p:cNvPr>
          <p:cNvSpPr txBox="1"/>
          <p:nvPr/>
        </p:nvSpPr>
        <p:spPr>
          <a:xfrm>
            <a:off x="1127464" y="2484417"/>
            <a:ext cx="94813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rgbClr val="006666"/>
                </a:solidFill>
              </a:rPr>
              <a:t>Miarą dojrzałości każdego środowiska jest jego zdolność do integracji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2438DED5-0E34-45ED-A376-8E29064F1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8" y="199408"/>
            <a:ext cx="1976270" cy="51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8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66449F9-C55B-435F-831C-A844FE294DDA}"/>
              </a:ext>
            </a:extLst>
          </p:cNvPr>
          <p:cNvSpPr txBox="1"/>
          <p:nvPr/>
        </p:nvSpPr>
        <p:spPr>
          <a:xfrm>
            <a:off x="346228" y="1100831"/>
            <a:ext cx="11754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Era prekursorów nauki o marketingu w Polsce                                                     </a:t>
            </a:r>
            <a:r>
              <a:rPr lang="pl-PL" sz="2400" b="1" i="1" dirty="0">
                <a:solidFill>
                  <a:srgbClr val="0070C0"/>
                </a:solidFill>
              </a:rPr>
              <a:t>(lata 1986-1994)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8D7E64A-77A1-4E43-A6AF-92F186AD506E}"/>
              </a:ext>
            </a:extLst>
          </p:cNvPr>
          <p:cNvSpPr txBox="1"/>
          <p:nvPr/>
        </p:nvSpPr>
        <p:spPr>
          <a:xfrm>
            <a:off x="346228" y="1975162"/>
            <a:ext cx="11845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Tworzenie się zespołów naukowców skupionych wokół swoich „mistrzów”   </a:t>
            </a:r>
            <a:r>
              <a:rPr lang="pl-PL" sz="2400" b="1" i="1" dirty="0">
                <a:solidFill>
                  <a:srgbClr val="0070C0"/>
                </a:solidFill>
              </a:rPr>
              <a:t>(lata 1994-2000)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FF53F15-57EB-4D7A-A9A4-2B7DC26DCB34}"/>
              </a:ext>
            </a:extLst>
          </p:cNvPr>
          <p:cNvSpPr txBox="1"/>
          <p:nvPr/>
        </p:nvSpPr>
        <p:spPr>
          <a:xfrm>
            <a:off x="346228" y="2781114"/>
            <a:ext cx="11845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Specjalizacja ośrodków naukowych wokół wybranych problematyk badawczych                              </a:t>
            </a:r>
          </a:p>
          <a:p>
            <a:r>
              <a:rPr lang="pl-PL" sz="2400" b="1" dirty="0"/>
              <a:t>                                                                                                                                           </a:t>
            </a:r>
            <a:r>
              <a:rPr lang="pl-PL" sz="2400" b="1" i="1" dirty="0">
                <a:solidFill>
                  <a:srgbClr val="0070C0"/>
                </a:solidFill>
              </a:rPr>
              <a:t>(lata 1998-2006)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130AFB-0E13-4F29-A9A6-D4BED6FD4778}"/>
              </a:ext>
            </a:extLst>
          </p:cNvPr>
          <p:cNvSpPr txBox="1"/>
          <p:nvPr/>
        </p:nvSpPr>
        <p:spPr>
          <a:xfrm>
            <a:off x="346227" y="3667196"/>
            <a:ext cx="11674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Narastająca świadomość potrzeby integracji środowiska i stworzenia struktur organizacyjnych                                                                                                            </a:t>
            </a:r>
            <a:r>
              <a:rPr lang="pl-PL" sz="2400" b="1" i="1" dirty="0">
                <a:solidFill>
                  <a:srgbClr val="0070C0"/>
                </a:solidFill>
              </a:rPr>
              <a:t>(lata 2006-2011)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1714379-37D1-4C8D-B19C-B440861739BB}"/>
              </a:ext>
            </a:extLst>
          </p:cNvPr>
          <p:cNvSpPr txBox="1"/>
          <p:nvPr/>
        </p:nvSpPr>
        <p:spPr>
          <a:xfrm>
            <a:off x="403932" y="4766014"/>
            <a:ext cx="11638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Decyzja o powołaniu do życia organizacji skupiającej przedstawicieli naukowego środowiska                                                                                                                               </a:t>
            </a:r>
            <a:r>
              <a:rPr lang="pl-PL" sz="2400" b="1" i="1" dirty="0">
                <a:solidFill>
                  <a:srgbClr val="0070C0"/>
                </a:solidFill>
              </a:rPr>
              <a:t>(rok 2012)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53BB8A5-FCE3-44BC-BD70-2B49BF3EA61A}"/>
              </a:ext>
            </a:extLst>
          </p:cNvPr>
          <p:cNvSpPr txBox="1"/>
          <p:nvPr/>
        </p:nvSpPr>
        <p:spPr>
          <a:xfrm>
            <a:off x="346227" y="5897555"/>
            <a:ext cx="11674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Powstanie Polskiego Naukowego Towarzystwa Marketingu                                        </a:t>
            </a:r>
            <a:r>
              <a:rPr lang="pl-PL" sz="2400" b="1" i="1" dirty="0">
                <a:solidFill>
                  <a:srgbClr val="0070C0"/>
                </a:solidFill>
              </a:rPr>
              <a:t>(rok 2013) 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D78B5EB-40FF-47FE-8E46-2A0376C2CB83}"/>
              </a:ext>
            </a:extLst>
          </p:cNvPr>
          <p:cNvSpPr txBox="1"/>
          <p:nvPr/>
        </p:nvSpPr>
        <p:spPr>
          <a:xfrm>
            <a:off x="2414725" y="115473"/>
            <a:ext cx="6676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rgbClr val="006666"/>
                </a:solidFill>
              </a:rPr>
              <a:t>Proces dojrzewania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3183267-CEB1-468A-8FD7-45F8909C8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8" y="199408"/>
            <a:ext cx="1976270" cy="51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74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D6FB3CF-AD48-4921-9586-0A5EA8E31B87}"/>
              </a:ext>
            </a:extLst>
          </p:cNvPr>
          <p:cNvSpPr/>
          <p:nvPr/>
        </p:nvSpPr>
        <p:spPr>
          <a:xfrm>
            <a:off x="568171" y="320617"/>
            <a:ext cx="11345662" cy="6216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Poznań, 12. 02 2012 r. </a:t>
            </a:r>
            <a:endParaRPr lang="pl-P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Szanowny Panie Profesorze,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pod wpływem trwającej od wielu lat dyskusji o potrzebie integracji reprezentantów nauki zajmujących się problematyką marketingu w Polsce, przedstawiciele Uniwersytetu Ekonomicznego w Poznaniu podjęli inicjatywę powołania towarzystwa naukowego. 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Polskie Towarzystwo Nauki o Marketingu (nazwa robocza) z założenia ma być organizacją </a:t>
            </a:r>
            <a:r>
              <a:rPr lang="pl-PL" sz="2400" dirty="0">
                <a:ea typeface="Calibri" panose="020F0502020204030204" pitchFamily="34" charset="0"/>
                <a:cs typeface="Calibri" panose="020F0502020204030204" pitchFamily="34" charset="0"/>
              </a:rPr>
              <a:t>skupiającą środowisko naukowe przedstawicieli przede wszystkim: uczelni wyższych, publicznych i niepublicznych,  instytutów oraz ośrodków naukowych. Nie wykluczamy także członkostwa, na nieco innych zasadach, praktyków lub podmiotów gospodarczych. ……..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475C1C9-418D-418A-89ED-002B15B65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8" y="199408"/>
            <a:ext cx="1976270" cy="51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67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DAE090B-C4B7-44F5-93BB-4EB1FE3A81CF}"/>
              </a:ext>
            </a:extLst>
          </p:cNvPr>
          <p:cNvSpPr/>
          <p:nvPr/>
        </p:nvSpPr>
        <p:spPr>
          <a:xfrm>
            <a:off x="423169" y="284085"/>
            <a:ext cx="11345662" cy="280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46220" indent="449580" algn="r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Poznań, 19. 03. 2012 r.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spotkania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poświęconego powołaniu Polskiego Towarzystwa Nauki o Marketingu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dirty="0"/>
              <a:t>przy okazji konferencji naukowej „Komunikacja Rynkowa. Kultura – Perswazja – Technologia” </a:t>
            </a: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(obecne 24 osoby)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CA261E1-943E-44A9-81EF-499EEC83A311}"/>
              </a:ext>
            </a:extLst>
          </p:cNvPr>
          <p:cNvSpPr/>
          <p:nvPr/>
        </p:nvSpPr>
        <p:spPr>
          <a:xfrm>
            <a:off x="704295" y="3339572"/>
            <a:ext cx="11064536" cy="338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pl-PL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Poznań, 10. 08. 2012 r. </a:t>
            </a:r>
            <a:endParaRPr lang="pl-PL" sz="2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Szanowna Pani Profesor,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Szanowny Panie Profesorze,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l-PL" sz="2000" dirty="0"/>
              <a:t>Procedury formalne związane z rejestracją Stowarzyszenia wymagają przeprowadzenia jeszcze jednego tzw. spotkania założycielskiego (pierwsze z nich odbyło się w marcu br. w Poznaniu). Chcielibyśmy przeprowadzić je w Rzeszowie przy okazji Zjazdu Katedr Marketingu, Handlu i Konsumpcji. …..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184F8DF-A1D6-4666-8F7A-7F3C7CE39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8" y="199408"/>
            <a:ext cx="1976270" cy="51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5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B875F457-5A88-4560-8F6B-D1F567831CC1}"/>
              </a:ext>
            </a:extLst>
          </p:cNvPr>
          <p:cNvSpPr/>
          <p:nvPr/>
        </p:nvSpPr>
        <p:spPr>
          <a:xfrm>
            <a:off x="5203053" y="3852909"/>
            <a:ext cx="6011662" cy="27775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DA65B49E-7536-485A-81E9-C855BD118172}"/>
              </a:ext>
            </a:extLst>
          </p:cNvPr>
          <p:cNvSpPr/>
          <p:nvPr/>
        </p:nvSpPr>
        <p:spPr>
          <a:xfrm>
            <a:off x="565211" y="307376"/>
            <a:ext cx="11061577" cy="3121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Rzeszów, 13. 09. 2012 r.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Protokół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spotkania założycielskiego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Polskiego Naukowego Towarzystwa Marketingu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dniu 13 września 2012 roku spotkała się grupa założycieli w celu powołania do życia towarzystwa naukowego. Przewodniczącą spotkania została wybrana Bogna Pilarczyk. ……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72C2085-5703-4E28-8163-0FC8966A1989}"/>
              </a:ext>
            </a:extLst>
          </p:cNvPr>
          <p:cNvSpPr txBox="1"/>
          <p:nvPr/>
        </p:nvSpPr>
        <p:spPr>
          <a:xfrm>
            <a:off x="1901301" y="4867921"/>
            <a:ext cx="307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Lista założycieli PNTM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F123ABFB-4B85-4B59-A110-3D815B9BAC17}"/>
              </a:ext>
            </a:extLst>
          </p:cNvPr>
          <p:cNvSpPr/>
          <p:nvPr/>
        </p:nvSpPr>
        <p:spPr>
          <a:xfrm>
            <a:off x="5439051" y="3828579"/>
            <a:ext cx="30302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l-PL" sz="1600" b="1" dirty="0"/>
            </a:br>
            <a:r>
              <a:rPr lang="pl-PL" sz="1600" b="1" dirty="0"/>
              <a:t>1. Bogna Pilarczyk</a:t>
            </a:r>
            <a:br>
              <a:rPr lang="pl-PL" sz="1600" b="1" dirty="0"/>
            </a:br>
            <a:r>
              <a:rPr lang="pl-PL" sz="1600" b="1" dirty="0"/>
              <a:t>2. Krystyna Mazurek-Łopacińska</a:t>
            </a:r>
            <a:br>
              <a:rPr lang="pl-PL" sz="1600" b="1" dirty="0"/>
            </a:br>
            <a:r>
              <a:rPr lang="pl-PL" sz="1600" b="1" dirty="0"/>
              <a:t>3. Jan W. Wiktor</a:t>
            </a:r>
            <a:br>
              <a:rPr lang="pl-PL" sz="1600" b="1" dirty="0"/>
            </a:br>
            <a:r>
              <a:rPr lang="pl-PL" sz="1600" b="1" dirty="0">
                <a:solidFill>
                  <a:srgbClr val="999999"/>
                </a:solidFill>
                <a:effectLst/>
              </a:rPr>
              <a:t>4. Leszek Żabiński</a:t>
            </a:r>
            <a:br>
              <a:rPr lang="pl-PL" sz="1600" b="1" dirty="0"/>
            </a:br>
            <a:r>
              <a:rPr lang="pl-PL" sz="1600" b="1" dirty="0">
                <a:solidFill>
                  <a:srgbClr val="999999"/>
                </a:solidFill>
                <a:effectLst/>
              </a:rPr>
              <a:t>5. Teresa </a:t>
            </a:r>
            <a:r>
              <a:rPr lang="pl-PL" sz="1600" b="1" dirty="0" err="1">
                <a:solidFill>
                  <a:srgbClr val="999999"/>
                </a:solidFill>
                <a:effectLst/>
              </a:rPr>
              <a:t>Taranko</a:t>
            </a:r>
            <a:br>
              <a:rPr lang="pl-PL" sz="1600" b="1" dirty="0"/>
            </a:br>
            <a:r>
              <a:rPr lang="pl-PL" sz="1600" b="1" dirty="0"/>
              <a:t>6. Zygmunt Waśkowski</a:t>
            </a:r>
            <a:br>
              <a:rPr lang="pl-PL" sz="1600" b="1" dirty="0"/>
            </a:br>
            <a:r>
              <a:rPr lang="pl-PL" sz="1600" b="1" dirty="0"/>
              <a:t>7. Roman </a:t>
            </a:r>
            <a:r>
              <a:rPr lang="pl-PL" sz="1600" b="1" dirty="0" err="1"/>
              <a:t>Niestrój</a:t>
            </a:r>
            <a:br>
              <a:rPr lang="pl-PL" sz="1600" b="1" dirty="0"/>
            </a:br>
            <a:r>
              <a:rPr lang="pl-PL" sz="1600" b="1" dirty="0"/>
              <a:t>8. Maria Sławińska</a:t>
            </a:r>
            <a:br>
              <a:rPr lang="pl-PL" sz="1600" b="1" dirty="0"/>
            </a:br>
            <a:r>
              <a:rPr lang="pl-PL" sz="1600" b="1" dirty="0"/>
              <a:t>9. Henryk Mruk</a:t>
            </a:r>
            <a:br>
              <a:rPr lang="pl-PL" sz="1600" b="1" dirty="0"/>
            </a:br>
            <a:r>
              <a:rPr lang="pl-PL" sz="1600" b="1" dirty="0"/>
              <a:t>10. Bogdan </a:t>
            </a:r>
            <a:r>
              <a:rPr lang="pl-PL" sz="1600" b="1" dirty="0" err="1"/>
              <a:t>Sojkin</a:t>
            </a:r>
            <a:endParaRPr lang="pl-PL" sz="1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27B2EBB-6B08-4FE6-A978-BD93A3EBFC0F}"/>
              </a:ext>
            </a:extLst>
          </p:cNvPr>
          <p:cNvSpPr/>
          <p:nvPr/>
        </p:nvSpPr>
        <p:spPr>
          <a:xfrm>
            <a:off x="8842159" y="4060002"/>
            <a:ext cx="28674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/>
              <a:t>11. Bogdan Gregor</a:t>
            </a:r>
            <a:br>
              <a:rPr lang="pl-PL" sz="1600" b="1" dirty="0"/>
            </a:br>
            <a:r>
              <a:rPr lang="pl-PL" sz="1600" b="1" dirty="0"/>
              <a:t>12. Lechosław Garbarski</a:t>
            </a:r>
            <a:br>
              <a:rPr lang="pl-PL" sz="1600" b="1" dirty="0"/>
            </a:br>
            <a:r>
              <a:rPr lang="pl-PL" sz="1600" b="1" dirty="0"/>
              <a:t>13. Jolanta Witek</a:t>
            </a:r>
            <a:br>
              <a:rPr lang="pl-PL" sz="1600" b="1" dirty="0"/>
            </a:br>
            <a:r>
              <a:rPr lang="pl-PL" sz="1600" b="1" dirty="0"/>
              <a:t>14. Edyta Rudawska</a:t>
            </a:r>
            <a:br>
              <a:rPr lang="pl-PL" sz="1600" b="1" dirty="0"/>
            </a:br>
            <a:r>
              <a:rPr lang="pl-PL" sz="1600" b="1" dirty="0"/>
              <a:t>15. Adam Sagan</a:t>
            </a:r>
          </a:p>
          <a:p>
            <a:r>
              <a:rPr lang="pl-PL" sz="1600" b="1" dirty="0"/>
              <a:t>16. Genowefa Sobczyk</a:t>
            </a:r>
            <a:br>
              <a:rPr lang="pl-PL" sz="1600" b="1" dirty="0"/>
            </a:br>
            <a:r>
              <a:rPr lang="pl-PL" sz="1600" b="1" dirty="0"/>
              <a:t>17. Grzegorz Karasiewicz</a:t>
            </a:r>
            <a:br>
              <a:rPr lang="pl-PL" sz="1600" b="1" dirty="0"/>
            </a:br>
            <a:r>
              <a:rPr lang="pl-PL" sz="1600" b="1" dirty="0"/>
              <a:t>18. Renata Nestorowicz</a:t>
            </a:r>
            <a:br>
              <a:rPr lang="pl-PL" sz="1600" b="1" dirty="0"/>
            </a:br>
            <a:r>
              <a:rPr lang="pl-PL" sz="1600" b="1" dirty="0"/>
              <a:t>19. Paweł Chlipała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DD2C8313-65E0-48F9-85E0-C8C770447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8" y="199408"/>
            <a:ext cx="1976270" cy="51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79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C7DF68C-A4C9-49DA-945B-7C2C588C8865}"/>
              </a:ext>
            </a:extLst>
          </p:cNvPr>
          <p:cNvSpPr/>
          <p:nvPr/>
        </p:nvSpPr>
        <p:spPr>
          <a:xfrm>
            <a:off x="1307977" y="206592"/>
            <a:ext cx="9283084" cy="608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l-PL" sz="2400" b="1" dirty="0">
                <a:solidFill>
                  <a:srgbClr val="00666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Skład Zarządu</a:t>
            </a:r>
            <a:endParaRPr lang="pl-PL" sz="2400" dirty="0">
              <a:solidFill>
                <a:srgbClr val="00666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l-PL" sz="2400" b="1" dirty="0">
                <a:solidFill>
                  <a:srgbClr val="00666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Polskiego Naukowego Towarzystwa Marketingu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(pierwsza kade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ncja, 2013-2017)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Prof. dr hab. Bogna Pilarczyk – Prezes Zarządu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Prof. dr hab. Jan Wiktor – I v-ce Prezes Zarządu 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Prof. dr hab. Krystyna Mazurek-Łopacińska - II v-ce Prezes Zarządu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Dr hab. Zygmunt Waśkowski, prof. UEP – Członek Zarządu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Prof. dr hab. Leszek Żabiński – Członek Zarządu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Dr hab. Teresa </a:t>
            </a:r>
            <a:r>
              <a:rPr lang="pl-PL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Taranko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, prof. ALK – Członek Zarządu 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1AA23D95-556B-46E2-B7F8-79336220A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8" y="199408"/>
            <a:ext cx="1976270" cy="51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4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6215B8D-1660-4FB2-A368-63B526020682}"/>
              </a:ext>
            </a:extLst>
          </p:cNvPr>
          <p:cNvSpPr/>
          <p:nvPr/>
        </p:nvSpPr>
        <p:spPr>
          <a:xfrm>
            <a:off x="656947" y="377123"/>
            <a:ext cx="10679837" cy="4779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l-PL" sz="2400" b="1" dirty="0">
                <a:solidFill>
                  <a:srgbClr val="00666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Skład Zarządu</a:t>
            </a:r>
            <a:endParaRPr lang="pl-PL" sz="2400" b="1" dirty="0">
              <a:solidFill>
                <a:srgbClr val="00666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l-PL" sz="2400" b="1" dirty="0">
                <a:solidFill>
                  <a:srgbClr val="00666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Polskiego Naukowego Towarzystwa Marketingu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(druga kade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ncja, 2017-2021)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pl-P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hab. Zygmunt Waśkowski, prof. UEP – Prezes Zarządu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hab. Teresa </a:t>
            </a:r>
            <a:r>
              <a:rPr lang="pl-P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Taranko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prof. ALK – V-ce Prezes Zarządu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hab. Magdalena Sobocińska, prof. UE – Członek Zarządu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hab. Agnieszka Żbikowska, prof. UEK - Członek Zarządu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hab. Renata Nestorowicz, prof. UEP - Członek Zarządu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D41769D-0A9D-4793-ABCC-A1EAD616C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8" y="199408"/>
            <a:ext cx="1976270" cy="510806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7B771BC-D197-4C59-9E14-0CCF5ABA212D}"/>
              </a:ext>
            </a:extLst>
          </p:cNvPr>
          <p:cNvSpPr/>
          <p:nvPr/>
        </p:nvSpPr>
        <p:spPr>
          <a:xfrm>
            <a:off x="931814" y="3517776"/>
            <a:ext cx="7048870" cy="4327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189205F-468C-4801-83B8-21BF095BC45D}"/>
              </a:ext>
            </a:extLst>
          </p:cNvPr>
          <p:cNvSpPr txBox="1"/>
          <p:nvPr/>
        </p:nvSpPr>
        <p:spPr>
          <a:xfrm>
            <a:off x="1012050" y="3488897"/>
            <a:ext cx="663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Prof. dr hab. Edyta Rudawska –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Członek Zarządu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7540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EB3A186F-7359-438D-9666-69B38E3EDE91}"/>
              </a:ext>
            </a:extLst>
          </p:cNvPr>
          <p:cNvSpPr/>
          <p:nvPr/>
        </p:nvSpPr>
        <p:spPr>
          <a:xfrm>
            <a:off x="772357" y="501410"/>
            <a:ext cx="11017189" cy="4779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l-PL" sz="2400" b="1" dirty="0">
                <a:solidFill>
                  <a:srgbClr val="00666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Skład Zarządu</a:t>
            </a:r>
            <a:endParaRPr lang="pl-PL" sz="2400" b="1" dirty="0">
              <a:solidFill>
                <a:srgbClr val="00666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l-PL" sz="2400" b="1" dirty="0">
                <a:solidFill>
                  <a:srgbClr val="00666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Polskiego Naukowego Towarzystwa Marketingu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(trzecia kade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ncja, 2021-2025)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pl-P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hab. Zygmunt Waśkowski, prof. UEP – Prezes Zarządu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2400" dirty="0"/>
              <a:t>Prof. dr hab. Edyta Rudawska – </a:t>
            </a:r>
            <a:r>
              <a:rPr 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V-ce Prezes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Zarządu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hab. Magdalena Sobocińska, prof. UE – Członek Zarządu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hab. Agnieszka Żbikowska, prof. UEK - Członek Zarządu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hab. Renata Nestorowicz, prof. UEP - Członek Zarządu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5526D6D-C95A-437D-8DB2-CFF3F9349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8" y="199408"/>
            <a:ext cx="1976270" cy="51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4659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668</Words>
  <Application>Microsoft Office PowerPoint</Application>
  <PresentationFormat>Panoramiczny</PresentationFormat>
  <Paragraphs>68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Zygmunt Waśkowski</dc:creator>
  <cp:lastModifiedBy>Zygmunt Waśkowski</cp:lastModifiedBy>
  <cp:revision>22</cp:revision>
  <dcterms:created xsi:type="dcterms:W3CDTF">2023-05-05T13:09:05Z</dcterms:created>
  <dcterms:modified xsi:type="dcterms:W3CDTF">2023-05-15T16:54:17Z</dcterms:modified>
</cp:coreProperties>
</file>