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2" r:id="rId4"/>
    <p:sldId id="280" r:id="rId5"/>
    <p:sldId id="281" r:id="rId6"/>
    <p:sldId id="282" r:id="rId7"/>
    <p:sldId id="283" r:id="rId8"/>
    <p:sldId id="284" r:id="rId9"/>
    <p:sldId id="260" r:id="rId10"/>
    <p:sldId id="278" r:id="rId11"/>
    <p:sldId id="275" r:id="rId12"/>
    <p:sldId id="261" r:id="rId13"/>
    <p:sldId id="264" r:id="rId14"/>
    <p:sldId id="276" r:id="rId15"/>
    <p:sldId id="268" r:id="rId16"/>
    <p:sldId id="269" r:id="rId17"/>
    <p:sldId id="270" r:id="rId18"/>
    <p:sldId id="271" r:id="rId19"/>
    <p:sldId id="273" r:id="rId20"/>
    <p:sldId id="28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5F"/>
    <a:srgbClr val="C8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/>
    <p:restoredTop sz="96327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ga\Documents\PNTM\jubileus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a\Documents\PNTM\jubileus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ga\Documents\PNTM\jubileusz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20"/>
      <c:depthPercent val="15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Arkusz2!$B$2:$B$11</c:f>
              <c:numCache>
                <c:formatCode>General</c:formatCode>
                <c:ptCount val="10"/>
                <c:pt idx="0">
                  <c:v>88</c:v>
                </c:pt>
                <c:pt idx="1">
                  <c:v>146</c:v>
                </c:pt>
                <c:pt idx="2">
                  <c:v>160</c:v>
                </c:pt>
                <c:pt idx="3">
                  <c:v>172</c:v>
                </c:pt>
                <c:pt idx="4">
                  <c:v>174</c:v>
                </c:pt>
                <c:pt idx="5">
                  <c:v>196</c:v>
                </c:pt>
                <c:pt idx="6">
                  <c:v>198</c:v>
                </c:pt>
                <c:pt idx="7">
                  <c:v>212</c:v>
                </c:pt>
                <c:pt idx="8">
                  <c:v>227</c:v>
                </c:pt>
                <c:pt idx="9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B-4CDB-9562-2AC69F8E8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49187872"/>
        <c:axId val="1078700400"/>
        <c:axId val="0"/>
      </c:bar3DChart>
      <c:catAx>
        <c:axId val="20491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8700400"/>
        <c:crosses val="autoZero"/>
        <c:auto val="1"/>
        <c:lblAlgn val="ctr"/>
        <c:lblOffset val="100"/>
        <c:noMultiLvlLbl val="0"/>
      </c:catAx>
      <c:valAx>
        <c:axId val="107870040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491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26940973174376"/>
          <c:y val="0.18744413349718966"/>
          <c:w val="0.73790783614734723"/>
          <c:h val="0.710787758447577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F9A1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BE8-435F-8879-F001C088ACDD}"/>
              </c:ext>
            </c:extLst>
          </c:dPt>
          <c:dPt>
            <c:idx val="1"/>
            <c:bubble3D val="0"/>
            <c:spPr>
              <a:solidFill>
                <a:srgbClr val="CC33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E8-435F-8879-F001C088ACDD}"/>
              </c:ext>
            </c:extLst>
          </c:dPt>
          <c:dPt>
            <c:idx val="2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E8-435F-8879-F001C088AC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E8-435F-8879-F001C088AC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7F9A1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BE8-435F-8879-F001C088ACDD}"/>
                </c:ext>
              </c:extLst>
            </c:dLbl>
            <c:dLbl>
              <c:idx val="1"/>
              <c:layout>
                <c:manualLayout>
                  <c:x val="0"/>
                  <c:y val="0.14993304452342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E8-435F-8879-F001C088ACDD}"/>
                </c:ext>
              </c:extLst>
            </c:dLbl>
            <c:dLbl>
              <c:idx val="2"/>
              <c:layout>
                <c:manualLayout>
                  <c:x val="1.3267085395420099E-2"/>
                  <c:y val="0.128514038162935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rgbClr val="0066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52451217229685"/>
                      <c:h val="0.35933953004114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E8-435F-8879-F001C088ACD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E8-435F-8879-F001C088A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Arkusz1!$B$252:$B$255</c:f>
              <c:strCache>
                <c:ptCount val="4"/>
                <c:pt idx="0">
                  <c:v>Magister</c:v>
                </c:pt>
                <c:pt idx="1">
                  <c:v>Doktor</c:v>
                </c:pt>
                <c:pt idx="2">
                  <c:v>Doktor habilitowany</c:v>
                </c:pt>
                <c:pt idx="3">
                  <c:v>Profesor</c:v>
                </c:pt>
              </c:strCache>
            </c:strRef>
          </c:cat>
          <c:val>
            <c:numRef>
              <c:f>Arkusz1!$C$252:$C$255</c:f>
              <c:numCache>
                <c:formatCode>General</c:formatCode>
                <c:ptCount val="4"/>
                <c:pt idx="0">
                  <c:v>19</c:v>
                </c:pt>
                <c:pt idx="1">
                  <c:v>102</c:v>
                </c:pt>
                <c:pt idx="2">
                  <c:v>81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8-435F-8879-F001C088AC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48818897637794E-2"/>
          <c:y val="6.69871873492449E-2"/>
          <c:w val="0.7763694730466385"/>
          <c:h val="0.748170824441337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33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ED0-44C4-9519-55F692BFE29F}"/>
              </c:ext>
            </c:extLst>
          </c:dPt>
          <c:dPt>
            <c:idx val="1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ED0-44C4-9519-55F692BFE29F}"/>
              </c:ext>
            </c:extLst>
          </c:dPt>
          <c:dLbls>
            <c:dLbl>
              <c:idx val="0"/>
              <c:layout>
                <c:manualLayout>
                  <c:x val="2.051282051282051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16939228750251"/>
                      <c:h val="0.31669798284560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0-44C4-9519-55F692BFE29F}"/>
                </c:ext>
              </c:extLst>
            </c:dLbl>
            <c:dLbl>
              <c:idx val="1"/>
              <c:layout>
                <c:manualLayout>
                  <c:x val="5.0223299010700578E-2"/>
                  <c:y val="8.0483724581156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66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0769230769231"/>
                      <c:h val="0.27273104880581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0-44C4-9519-55F692BFE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rgbClr val="CC3399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Arkusz1!$B$252:$B$253</c:f>
              <c:strCache>
                <c:ptCount val="2"/>
                <c:pt idx="0">
                  <c:v>Inżynierowie</c:v>
                </c:pt>
                <c:pt idx="1">
                  <c:v>Nie inżynierowie</c:v>
                </c:pt>
              </c:strCache>
            </c:strRef>
          </c:cat>
          <c:val>
            <c:numRef>
              <c:f>Arkusz1!$C$252:$C$253</c:f>
              <c:numCache>
                <c:formatCode>General</c:formatCode>
                <c:ptCount val="2"/>
                <c:pt idx="0">
                  <c:v>29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0-44C4-9519-55F692BFE2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00657526555009E-2"/>
          <c:y val="1.6965764395494364E-2"/>
          <c:w val="0.90286351706036749"/>
          <c:h val="0.698976377952755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Arkusz1!$D$262:$D$273</c:f>
              <c:strCache>
                <c:ptCount val="12"/>
                <c:pt idx="0">
                  <c:v>Poznań</c:v>
                </c:pt>
                <c:pt idx="1">
                  <c:v>Warszawa</c:v>
                </c:pt>
                <c:pt idx="2">
                  <c:v>Kraków</c:v>
                </c:pt>
                <c:pt idx="3">
                  <c:v>Łódź</c:v>
                </c:pt>
                <c:pt idx="4">
                  <c:v>Wrocław</c:v>
                </c:pt>
                <c:pt idx="5">
                  <c:v>Lublin</c:v>
                </c:pt>
                <c:pt idx="6">
                  <c:v>Katowice</c:v>
                </c:pt>
                <c:pt idx="7">
                  <c:v>Rzeszów</c:v>
                </c:pt>
                <c:pt idx="8">
                  <c:v>Gdańsk</c:v>
                </c:pt>
                <c:pt idx="9">
                  <c:v>Szczecin</c:v>
                </c:pt>
                <c:pt idx="10">
                  <c:v>Częstochowa</c:v>
                </c:pt>
                <c:pt idx="11">
                  <c:v>Inne miasta*</c:v>
                </c:pt>
              </c:strCache>
            </c:strRef>
          </c:cat>
          <c:val>
            <c:numRef>
              <c:f>Arkusz1!$E$262:$E$273</c:f>
              <c:numCache>
                <c:formatCode>General</c:formatCode>
                <c:ptCount val="12"/>
                <c:pt idx="0">
                  <c:v>45</c:v>
                </c:pt>
                <c:pt idx="1">
                  <c:v>30</c:v>
                </c:pt>
                <c:pt idx="2">
                  <c:v>23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12</c:v>
                </c:pt>
                <c:pt idx="7">
                  <c:v>12</c:v>
                </c:pt>
                <c:pt idx="8">
                  <c:v>11</c:v>
                </c:pt>
                <c:pt idx="9">
                  <c:v>11</c:v>
                </c:pt>
                <c:pt idx="10">
                  <c:v>5</c:v>
                </c:pt>
                <c:pt idx="1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6-416E-8879-E7C0939E64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6928095"/>
        <c:axId val="896938175"/>
      </c:barChart>
      <c:catAx>
        <c:axId val="89692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6938175"/>
        <c:crosses val="autoZero"/>
        <c:auto val="1"/>
        <c:lblAlgn val="ctr"/>
        <c:lblOffset val="100"/>
        <c:noMultiLvlLbl val="0"/>
      </c:catAx>
      <c:valAx>
        <c:axId val="89693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692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96735557963875"/>
          <c:y val="0.1815639755213366"/>
          <c:w val="0.73790783614734723"/>
          <c:h val="0.710787758447577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F9A1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498-4025-B0F5-1CBFB8D4FCB5}"/>
              </c:ext>
            </c:extLst>
          </c:dPt>
          <c:dPt>
            <c:idx val="1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498-4025-B0F5-1CBFB8D4FCB5}"/>
              </c:ext>
            </c:extLst>
          </c:dPt>
          <c:dPt>
            <c:idx val="2"/>
            <c:bubble3D val="0"/>
            <c:spPr>
              <a:solidFill>
                <a:srgbClr val="CC33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498-4025-B0F5-1CBFB8D4FC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498-4025-B0F5-1CBFB8D4FCB5}"/>
              </c:ext>
            </c:extLst>
          </c:dPt>
          <c:dLbls>
            <c:dLbl>
              <c:idx val="0"/>
              <c:layout>
                <c:manualLayout>
                  <c:x val="-7.4503201947081918E-2"/>
                  <c:y val="-0.17383085209719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7F9A1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773007269926"/>
                      <c:h val="0.27808649043349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98-4025-B0F5-1CBFB8D4FCB5}"/>
                </c:ext>
              </c:extLst>
            </c:dLbl>
            <c:dLbl>
              <c:idx val="1"/>
              <c:layout>
                <c:manualLayout>
                  <c:x val="0.10451502779038599"/>
                  <c:y val="-3.0331651022462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0066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91832238560551"/>
                      <c:h val="0.17421809165522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98-4025-B0F5-1CBFB8D4FCB5}"/>
                </c:ext>
              </c:extLst>
            </c:dLbl>
            <c:dLbl>
              <c:idx val="2"/>
              <c:layout>
                <c:manualLayout>
                  <c:x val="1.5698116391209512E-3"/>
                  <c:y val="-0.110868686181342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CC33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9252673095082"/>
                      <c:h val="0.175398893188358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98-4025-B0F5-1CBFB8D4FCB5}"/>
                </c:ext>
              </c:extLst>
            </c:dLbl>
            <c:dLbl>
              <c:idx val="3"/>
              <c:layout>
                <c:manualLayout>
                  <c:x val="7.3974774551028664E-3"/>
                  <c:y val="-2.780410465807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CEA09C-9DF5-434E-A93C-F86C64857D3D}" type="CATEGORYNAME">
                      <a:rPr lang="en-US" sz="2800" smtClean="0"/>
                      <a:pPr>
                        <a:defRPr sz="2800">
                          <a:solidFill>
                            <a:srgbClr val="FFC000"/>
                          </a:solidFill>
                        </a:defRPr>
                      </a:pPr>
                      <a:t>[NAZWA KATEGORII]</a:t>
                    </a:fld>
                    <a:r>
                      <a:rPr lang="en-US" sz="2800" baseline="0"/>
                      <a:t>
</a:t>
                    </a:r>
                    <a:fld id="{18A0C355-018A-42F2-9ECF-8DE5A5BF9B9E}" type="PERCENTAGE">
                      <a:rPr lang="en-US" sz="2800" baseline="0"/>
                      <a:pPr>
                        <a:defRPr sz="2800">
                          <a:solidFill>
                            <a:srgbClr val="FFC000"/>
                          </a:solidFill>
                        </a:defRPr>
                      </a:pPr>
                      <a:t>[PROCENTOWE]</a:t>
                    </a:fld>
                    <a:endParaRPr lang="en-US" sz="28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498-4025-B0F5-1CBFB8D4F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Arkusz1!$B$316:$B$319</c:f>
              <c:strCache>
                <c:ptCount val="4"/>
                <c:pt idx="0">
                  <c:v>Uniwersytety ekonomiczne, SGH, ALK</c:v>
                </c:pt>
                <c:pt idx="1">
                  <c:v>Inne uniwersytety</c:v>
                </c:pt>
                <c:pt idx="2">
                  <c:v>Politechniki </c:v>
                </c:pt>
                <c:pt idx="3">
                  <c:v>Pozostałe uczelnie</c:v>
                </c:pt>
              </c:strCache>
            </c:strRef>
          </c:cat>
          <c:val>
            <c:numRef>
              <c:f>Arkusz1!$C$316:$C$319</c:f>
              <c:numCache>
                <c:formatCode>General</c:formatCode>
                <c:ptCount val="4"/>
                <c:pt idx="0">
                  <c:v>83</c:v>
                </c:pt>
                <c:pt idx="1">
                  <c:v>67</c:v>
                </c:pt>
                <c:pt idx="2">
                  <c:v>39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98-4025-B0F5-1CBFB8D4FCB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2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216622629039044E-2"/>
          <c:y val="5.1281371295100811E-2"/>
          <c:w val="0.93898791859560271"/>
          <c:h val="0.739974809532759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Arkusz2!$B$17</c:f>
              <c:strCache>
                <c:ptCount val="1"/>
                <c:pt idx="0">
                  <c:v>Prace magisterskie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795458775358251E-2"/>
                  <c:y val="-2.096454350944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D-5E42-9875-29B0311B9ADE}"/>
                </c:ext>
              </c:extLst>
            </c:dLbl>
            <c:dLbl>
              <c:idx val="3"/>
              <c:layout>
                <c:manualLayout>
                  <c:x val="3.4896705750977106E-3"/>
                  <c:y val="-1.7969608722382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6D-5E42-9875-29B0311B9ADE}"/>
                </c:ext>
              </c:extLst>
            </c:dLbl>
            <c:dLbl>
              <c:idx val="4"/>
              <c:layout>
                <c:manualLayout>
                  <c:x val="4.6528941001301102E-3"/>
                  <c:y val="-5.9898695741273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6D-5E42-9875-29B0311B9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Arkusz2!$A$18:$A$22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Arkusz2!$B$18:$B$22</c:f>
              <c:numCache>
                <c:formatCode>General</c:formatCode>
                <c:ptCount val="5"/>
                <c:pt idx="0">
                  <c:v>21</c:v>
                </c:pt>
                <c:pt idx="1">
                  <c:v>17</c:v>
                </c:pt>
                <c:pt idx="2">
                  <c:v>38</c:v>
                </c:pt>
                <c:pt idx="3">
                  <c:v>30</c:v>
                </c:pt>
                <c:pt idx="4">
                  <c:v>39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859-4F56-8D1E-1EF9A244D47D}"/>
            </c:ext>
          </c:extLst>
        </c:ser>
        <c:ser>
          <c:idx val="1"/>
          <c:order val="1"/>
          <c:tx>
            <c:strRef>
              <c:f>Arkusz2!$C$17</c:f>
              <c:strCache>
                <c:ptCount val="1"/>
                <c:pt idx="0">
                  <c:v>Prace licencjackie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425646752280138E-3"/>
                  <c:y val="-2.395947829650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D-5E42-9875-29B0311B9ADE}"/>
                </c:ext>
              </c:extLst>
            </c:dLbl>
            <c:dLbl>
              <c:idx val="2"/>
              <c:layout>
                <c:manualLayout>
                  <c:x val="8.1425646752279063E-3"/>
                  <c:y val="1.179108183883336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62944351386564E-2"/>
                      <c:h val="8.844042426199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6D-5E42-9875-29B0311B9ADE}"/>
                </c:ext>
              </c:extLst>
            </c:dLbl>
            <c:dLbl>
              <c:idx val="3"/>
              <c:layout>
                <c:manualLayout>
                  <c:x val="8.1425646752279913E-3"/>
                  <c:y val="-1.7969608722382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D-5E42-9875-29B0311B9ADE}"/>
                </c:ext>
              </c:extLst>
            </c:dLbl>
            <c:dLbl>
              <c:idx val="4"/>
              <c:layout>
                <c:manualLayout>
                  <c:x val="8.1425646752278213E-3"/>
                  <c:y val="-5.49065034782204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6D-5E42-9875-29B0311B9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Arkusz2!$A$18:$A$22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Arkusz2!$C$18:$C$22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31</c:v>
                </c:pt>
                <c:pt idx="3">
                  <c:v>31</c:v>
                </c:pt>
                <c:pt idx="4">
                  <c:v>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859-4F56-8D1E-1EF9A244D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78692240"/>
        <c:axId val="1078690800"/>
        <c:axId val="0"/>
      </c:bar3DChart>
      <c:catAx>
        <c:axId val="10786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8690800"/>
        <c:crosses val="autoZero"/>
        <c:auto val="1"/>
        <c:lblAlgn val="ctr"/>
        <c:lblOffset val="100"/>
        <c:noMultiLvlLbl val="0"/>
      </c:catAx>
      <c:valAx>
        <c:axId val="107869080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869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Arkusz1!$B$297:$B$312</cx:f>
        <cx:lvl ptCount="16">
          <cx:pt idx="0">wielkopolskie</cx:pt>
          <cx:pt idx="1">mazowieckie</cx:pt>
          <cx:pt idx="2">śląskie</cx:pt>
          <cx:pt idx="3">małopolskie</cx:pt>
          <cx:pt idx="4">łódzkie</cx:pt>
          <cx:pt idx="5">dolnośląskie</cx:pt>
          <cx:pt idx="6">lubelskie</cx:pt>
          <cx:pt idx="7">podkarpackie</cx:pt>
          <cx:pt idx="8">pomorskie</cx:pt>
          <cx:pt idx="9">zachodniopomorskie</cx:pt>
          <cx:pt idx="10">podlaskie</cx:pt>
          <cx:pt idx="11">kujawsko-pomorskie</cx:pt>
          <cx:pt idx="12">lubuskie</cx:pt>
          <cx:pt idx="13">opolskie</cx:pt>
          <cx:pt idx="14">świętokrzyskie</cx:pt>
          <cx:pt idx="15">warmińsko-mazurskie</cx:pt>
        </cx:lvl>
      </cx:strDim>
      <cx:numDim type="colorVal">
        <cx:f>Arkusz1!$C$297:$C$312</cx:f>
        <cx:nf>Arkusz1!$C$296</cx:nf>
        <cx:lvl ptCount="16" formatCode="Standardowy" name="Liczba członków">
          <cx:pt idx="0">48</cx:pt>
          <cx:pt idx="1">30</cx:pt>
          <cx:pt idx="2">26</cx:pt>
          <cx:pt idx="3">24</cx:pt>
          <cx:pt idx="4">18</cx:pt>
          <cx:pt idx="5">16</cx:pt>
          <cx:pt idx="6">16</cx:pt>
          <cx:pt idx="7">13</cx:pt>
          <cx:pt idx="8">13</cx:pt>
          <cx:pt idx="9">11</cx:pt>
          <cx:pt idx="10">3</cx:pt>
          <cx:pt idx="11">2</cx:pt>
          <cx:pt idx="12">2</cx:pt>
          <cx:pt idx="13">1</cx:pt>
          <cx:pt idx="14">1</cx:pt>
          <cx:pt idx="15">1</cx:pt>
        </cx:lvl>
      </cx:numDim>
    </cx:data>
  </cx:chartData>
  <cx:chart>
    <cx:plotArea>
      <cx:plotAreaRegion>
        <cx:series layoutId="regionMap" uniqueId="{0458CE81-F7EA-43B5-B833-0200A124EE9C}">
          <cx:tx>
            <cx:txData>
              <cx:f>Arkusz1!$C$296</cx:f>
              <cx:v>Liczba członków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pl-PL" sz="2400" b="1" i="0" u="none" strike="noStrike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regionLabelLayout val="none"/>
            <cx:geography viewedRegionType="dataOnly" cultureLanguage="pl-PL" cultureRegion="PL" attribution="Obsługiwane przez usługę Bing">
              <cx:geoCache provider="{E9337A44-BEBE-4D9F-B70C-5C5E7DAFC167}">
                <cx:binary>1Hvbjtw4tuWvFPw8yiJFiZQa3QcYUnHPyKvtdOWLkM60RUokRVF3vc3BzEfMOZ8xnzCn/mt22q4q
Z7bL7QbcwDhhhBGhEIPi4t577bWkv95Pf7nX7+78T5PRtv3L/fS3F7Lr3F9+/rm9l+/MXXti1L2v
2/p9d3Jfm5/r9+/V/bufH/zdqGzxc4hw9PO9vPPdu+nFv/0VRive1af1/V2nanvZv/Pz1bu21137
lWNfPPTT3YNRNlNt59V9h//2YlTvdFW7WreVevfip3e2U938cnbv/vbiyVdf/PTz8wH/7sd/0jC/
rn+Ac+PwhBCUsihO0Ic/8uInXdvi02HMTsIoDFmK4t9+8+zOwHk3dXny0823zunDjO4eHvy7toUr
+/D/l8d4ci3wlYsXP93Xve0eF7KANf3bi4vHJbh78ZNqa/HxiKgfr+Ti9MOl//wUg3/767MPYDGe
ffIZTM9X7h8d+juUfv33//t/HpbvixA+oSgicULZFxFKTyKcYMTSJP349wWgfv0f3zCtr4D02fnP
ADrNfiyAzN1SQyjdf1+IIIgggCgh0UeI8JMgCvEJSmmI6G8IwuGP8ftZLB2/bWJfAenJCM9gOv73
HwsmVz/ou++c6chJSKMIQukjRih8ClJ4koZphBiGz/8OnYtvmc9XsPns/GfIXPxgAfTrf+r/+l/f
GRkENQgzHNFnxSc5SdMohKD6Wmr7j2+Yz1eQ+fWP858hcw0F5YeqPf85qv/6311d+WX+7gAxGlKM
yScg6NPQQSeMoSiKEvqVEvQf3z67r8L1fJjnqN38WKgtd/eyfrAKqJ2p/XfGjZzESYgpSuOPOe9p
ysPxSQywJiljf47b7T81v68g96WBnmF3+4OxPahS1Z13d/fflU1E6UkaE5rgNPoIy7NoC08wQxgB
bl8uVN80pa8ABbXqsyGeQXRx+LHCy9z9+u/fv2sCiJI4DYEsfAqsp4UrRCchkPUUUPqdD/4dpTh+
48y+gtTTIZ4hdfzBgumh1rb+V7ALYN9JGgOP+FS8kifFC1PonzCOGf0SK8++eVJfgen5IM+Ayq5/
rJDS/dt331uFwCdhiKBUkU+ViD3BKARu/hhOLA7/PJ5Ov2VaX0Hps/OfAXT66scC6F/BJKITHBME
StBTZEAfSh+pYfQbw/hSEF18C7P5CjKfnf8MmYvjj4VM1Zd3Y1vVwb8CInKCGIlSkj7lCzg5iRJG
Ef2ihHf4bUafLfLHUvUlbfErIH1poGdoHX6wivT9eUOMTmjEQDSOyUdq96wWsROoUUkCL3+e586/
QQP+Ck5/nP4MnfMfDB0oQ/13bpeAWacUERYCs/5cBI9B3oP2l4RfkoagbvzDeXwFjz9Of4bHKf+x
ctt454369X8+ZjcQWfvv38omEDRxRJ72sEC1ExJR4G+fuPaXCtDNH1MDkfQfT+0rcH15qGfQ3fx/
Xpb+RNX6PO8/+co/7ynhMKIMQy36+Pc0nMCxQAgCKoFC9Xlb9Juz8+fz+DIwv533ZM7/aqPoz02k
3+227K67W33w6T7zkb5+9MMFgoX47NRPy/Slkvzp0O7hby8wCnEcp5C8frcAH8d5ssYffLvnDcnH
BX86xLu7toMh2QkwchKmDBqkFLTzFz+N7z4ciE4STBPwNR47qziJXvxka99JcBQxnJIk0P8mlIIg
+Jg027r/cAg9GiFRBJ/C/5Sl7HfPFDCci9r+vjqf3v9ke3NRK9u1MJcYwYZxH7/4OFkG15skhKYU
aA9OYFOBSenu767AmX38/n8zzqoSSz2JnGjFEz3U3HiybCJadFlpgptIkfnUJlW2xIteR4kMuC/H
kddkPuiRlhdtIyadd3yecrzuJjtt3GC2rm0OQZeUWbAgJBbayQwGg1m4LB7ibYfltg70TRvOnqPE
Z82ipk2pYOCYLFlJWCdi22eDssvamagSEChSyM4UKx/snHZmPyC2CRMZZ7QPKh7Po4hpj7jvpcry
lnDDxojXzSzXZUNa3i/o3vmeSxTIHcwn4Mj667xrch7YuuW4S4R0i7xAmnG/jJIXQdRxKKARd0nO
zeiTla2m9RIU425WwWFZpvezHQyf+jZZ0ySUB4SDC13GxXGZhqyIy5sxVWRdKaI4ipzkTXHeV0W+
bdo5G30kV3NTZLDUlWDLoDa9KlZtJFmmoqXkqZTTqcOJEnDsSo59xye6VK/LHKY+bkxrp9VCpnbt
3bS2zcjHIWh5EYXHPOrKzIbtOiALrG+VMB53w7hXV9hSu8/j4lQ3gxQDvGRNMcbZVIaKpyp6A0Z2
y2sTFzzv35vKHAlz04bFy5a0MsPG03Ufo0xpVYhAsS5rkznnnTe/6CiuRDHFoZA1Nbwrw/5Umld5
P0g+kt5lfdJd4SUaN7SO2N7JNsmmAJ85X0+v4Or2kWxO036M11gRyRWNx611zXEiHp9ONS3gGop5
nQfebPPAXCNPYWXqNub5uO1IgC5rbbK8d5dhN7IjaXW6R1P8JvBeZWgZT+NA6ayn9qzOmV+pjlKh
cn9BcNfyCSCIvGt4iaNjqXKzmWI1iiGZOxFRGl8G7PXMhvRYkPytp6blrdJvvIRTI2LGl1FSpKs4
HddBUKC1a2q5nkfUZ3Pfr2s7s5ynSX6Ykr5Y46preF86z4vqYUa+43JQOLM+vk7TvjmYUm8JCmoO
buksclSv5mEhPFEq4dOI7r3GnA7Y8CrHWtCJ7FI761VLjM3QGJ+Hg6wFIWIao1REOXIC5fg89Bat
hmDYFeNw2/lBCx3Y62hK5JYs8dtWJ5eqnu/n/qoYZimWaMo3dT2sitFPWSLrbKHxrkF5s6o7UnM1
5tN+xCulgwevo8NcnDdueSn1EK/ymvKFerQP25wnVVjyuI3TtW/CjS0XmsWVxbxG8lInVZfhidyV
Rp0u4C3ybihqznJtOCljzzHJlYijQQllCILIa14lPSl4UBWIV2m9J61Nt9jgUhTl2MLpxAlv3LhG
y7m9mJKmEZ7ZYkWH4hVu7TFl2okixPBxWEje6vm8bNC4MqzalmgaT3MJO7qX5boo3cTtkvImDyCB
NUElNLM3RfyYN/rwGBCMuFX5RWGHJGvyvhf51GMexGUtZoq5r9OK69Ys+6Ebd2iUF/NIpVDtVGdx
kwy8rpZiUzm1DayXa4YgHv2Eti4apyxtpORTVclDFJN13oXnEyWXQZhbIYPZbGzNNIR7cz6HacFT
L3Mhp2rh5TzH2UCQXPdk0tzBTl2n83yRhsXbpEUVRM8gurnKVJzj17mlJiuX/tWE6vqoO3oIGlj1
uevLg8nlPZ7iVjSo7wTqtKijymUpEb6dzBYX6etJL9G61v2O9dP7Mp5msRy6FOW8wXjhkyU6U00s
4sXWWUpZD8G66uIAC5uXkRgNeTk2+qI7lSxMTttmxJxpqBNNt9xPtLxqF9NzFJtpOx2CuXrI69Zl
9dRPWTTNp9IvotPLXhuWclTMxWopccINVYxX1GLRjOZV28+3S5vaLFE1FVW1ibr0TTfnlKe9LLIp
7LZJY6mIDVzfWKn9jOh1oKbL0LlwN+bY7AOMV2NQNFzW2G91RQ9y7iN4YcemHadVN0b1XgWet41L
rlyIIUkHojNixhC0dS4TAVt529te1Mu2ISi/Ym18JpO03qW9sTy4pnKceBnJmWsYmueuNEcc71zS
3poymEXJGpmhvN/nYTEdqrC+oxDhJQtvW1J2YmSJP7wjfbVnna43TUKxqDsE5SNaOKmqOOtNYvfu
4AIHKcBVKcdzeEhnv2QxS3vu7M7GyXQo2+YKtlMQCdRLsmYWl7wJiuq4mPp+XJr55aLDq57lNYeK
suuWVvEWjbCYstp3RTCemlRxqstXviM404yJkHUpDyJZZcyJocp5Pc2Op7OSK6ZMvCK+eA+3KV3V
qDjrA51noY9W6DHhp+ahi4t6Y6syWoUSCMgQ0aOuSM/HIKFrTAhPJ1yu8igw3MAXuCxUsMoDAgBE
5rionW695nObnrqZhWtVhlmUtH6NWHuuA3mhJ0VFUEmTASrLauykEzEpMY9M9CYMlNqYog/3ji5O
jI2LskdS4H1d7tgMtAWymOdDPmsex1GVGdSOKxrjV6rSPFR9kpGx0PtY5TdDX11PxcBlz7rTmkZj
BndrNZwUdchLStDhw0uql0KgxAaPVOXcpWalB7vWicH7dIHtdYaqbuS6CUshFXtbsGmXhkGdRfmC
+DxUN3FqT6ORvqu611PSOt5oFQuVvu/bbuJ4qKpMmuZtoempqS4QHWHifV/wAgeSrwcFdT+th3Tl
yMhWNtCP6TRfjc0wnlnfnyamfnXlhzoUyIZWEN2cjU1w6OLqnqmh2haYtPu8zXBg8Okwk6OPfLLW
9HJJnAcGWEESaNblnFjYNBXKYkm5GoLzpi4eOl++dRHBHCjqS5Mf+0HB5MwiWgXMrBuszdoGeGRg
NywKzc7Fv5geSKaDWwBzEQ1F/0tVjudFZPXaqm47Uk0FM8sKNPFMQx0vJ+AKasE2kxM+L9zsVlFr
DykdeDCQFUpfaUUhn9N6V75PWLGd4+kmrAebBV2lROkXxUflTn2UpGelzfUay2Q/F8nC+5pcu45H
nQs3fqZsX9FBcSW7t/k8oZ1KG6AZQ+c2YQD0QjXTLzTND82yZHZu6cFP5xUrPcT2mGd1EkC4VBC3
qBy69ZKTVYr618CnmqyvplToMRWLrO0mofF7WhEOeuZZVzT38IumuGxSe1m09SRqH562rOz4IF29
ijp/heIAyE0NTBni5VjSaZdLssXqNanIpnTsJlcV2gesiLaDCwseJc0xqcuXTSzvEuw0bHd37kZV
8bo2E6fL8Ir2apOUOsuZPa1zVx2Sehf7puRKVYqbyAxiHrqIp0sLbGN+ZOOqQ6uoTjuODHGbYDIv
6WDFOBbV3gUs4V0jCEO7CPnxoUXNMVbRzkc95VBDPdSaWfLYMbkig4cRB86GRXKkmzQj1SYZzUVu
/NlcGyxYojsOoPJxTk6DsDtPbDhyyZpzVYRvB9USYUZ7WJI85jPt43Xn3LxqB//Q4O62D5ZVjtiw
9wxpAXWiE3l0r4dXqA4roCVSChZF7Xqo80Essyk4K1wh+mldlS5d5YyUfHH9uygOFqET1Gay0yor
fIE2S4QEkhb4W6M6bplqeCLn63CxqxQ3OEvrpNvUbSIsKmGUQS68plAhkZbTqqHsTs/Bfu5Usi5d
23Gm8Cb1MebWBhDMBZ23UwDZJW6OFFlelLnnsOxiifFF4WN3CXf3ucuZjVdmeUPw4DaNGQagQk1/
rXN8oZs2vBwr/7oyMeWljO4XOT3GrNxS1eENIYXmCgWiacuCq1oXIiHxTSQRwCsHrtEUraW2I2fV
m9nOd2MV9Lw4neNlo2QrUlmjrOyWZgsSB6SXJhC2K1+PWF8716/VnJ9PwHU5MNQ5Clthertxfbnp
LHudDxiv48fCUWjAQd6NwAm4rdApasLdPPT5Jg31kerhIiRQBSN972xzU+RhD51WP/O87HPOzAQk
rrzQtDyvp0bDtVnHW9lJvpSXkBNftwEPjLc8DGLGmaRvHXms8MV0RRN2gUNoFnABV1jgcD33QNWY
DsIVkMthDxwnUTBmmlvoHCxsT08KSA+y4nOo4RegI+RTGOSZ1GF06DGGrOZKrmkKO8kk6UpLetsN
ONyWTKkd9mXDx2p8nVem2qYurTd9muIVG1MtHNXhfhpMI/rQxSIxRugh15zUBQQgVpcsJ79MDjZH
V0K02KhfYWevR09EGVjRw20SWywfCjndmxrPHJp9v4piL6wtZ4i0ehEIN3dpC5cBOeByMfPeIrQp
rVUvVTIARVpgD4AEoOyoBckhM1g9Wmggh9cdZulOMk/4EOcDRLyRXIYl9LwzHUScJAdcQhRWTZlN
lX4VWb91lb5F6Grs3LWzdhSU+EgA4xdLSGceGlpkfp73Q51okefRFjVyWPd5XWdj6S+jUv6SVCni
MZ2gP4P8rv1oVkbdzbaiK0JaaCHn6RKphachBG4UQDcy1YvfMOi5xmEWuopH7iHzgJIBi9SwaIOm
DsoIXbIgrd/VrLq2KoLdaboN6gfIpijVO5NG6zigV861TiRl+07lM+9xLwWam2zWroCGr1SgbWC6
R+3lqC3PrZ+Bkjb3upzpGpJcz8v82rCS93o6Vpa1Wd+3dNuMkIj1cFnKRW794/oNrIZOfJpTLtNy
j9LgzYLpS5nEp1UH29RP/fvG+DyjeNgnub2vBqi5JGIg1KCm4IhEN2HYEW5nK8Xkwoe+0xf15LoD
A8adz7I4qwhw5Hopz4lDRsgiXgcFvYFJQjbryzeQh40oUqAlc7QcBzJUULqwEW2Hh83icMY8FlVt
wwNL18WkSj56tVJFCQrIGNPMdbNwIALwjslmU/YYijOesegTcjYDPxIEKL6oWcOg2qCQs1ZyF2iX
RaN1onIxFDF0M6QOBJACw0b2DdvBvf877Yg/BNUA23vZLFafOthOIICN22rqT9PcX0J3zCPL3uC8
PzgyHPoifT/Tkm5zOl0BMQDCGEbX0MBjMUvyHkfV7QKC+KYw3Zn27KZitV0PdlPWb4vAHY1Tt01a
rKyM5cbmudpVCKpB7NAhKcKjLvvTuRgvbB42K5l015UdYmhwy2EFV15nA4sTHntFsmHoE9E3BQXF
iYqFjQlPHQby06a3JJqh4g7YngeE3o+tuxvmhCfGzWti25DX0Tkri3FvzK6OE8KRv5kbClG40Dto
HgoeLlGbTT0SczCsIOG0QKiWRJOzkXjISHhTLXTOCtcWAq685I5OVPTR8HJp3avZeZNZkHkyiRto
K5ak27dpL7rF3abNTAQqIrNeRt0fkm5aOCzAyxZmb8r0whCZ1SPoQmPiaFaF7Coox0Jg40B1U/NN
6ngYA2PQ3fkYktcUyhfHrdqAyDPzpZcguEGENz6Ys8kHqzo0UPD68mpuSZTJACgNcuiBncaLZ+tA
9zYrKwYBBF1stuioOdShvvHTsC48rlY1c69sNKxdKd22AtYALbRfMw1kcyAdW1XtYQnCt0s8iy4q
Wo5U1QKDMgNfoqJZFW9R11yZAPqmgGkrgrBhAAC0WyVUEUGBC62KvJAZpBuBAkQgOuKaB45uIetf
YdmrFQ3YIsY2lvBjaQl9WntdFU0KxRQqggeFp0pzI0Lw2Hg7pNAv5mdzFHSZ7MsQynhyY/DlyPIJ
wqGkHKXVwAt/k7hmWoVD/rpt+9u+cQYEzh56hXpdkW6LNbluybRc9vB8jLAYzp47cwDZZtpMbdeL
mJeahmdeVYc8n5TIu1lm1RSfuwLnoCMhUEC9vscjgWyaFKsx0TdQM2AjFyneBMEEm9HTA+v7ZhWl
9DxsepDfXscVwXtdD1lajqK2iVkXg7odGmg8LK6vclKGq7xkx36ETrFWk18HUXHd1XORpZqMPIay
LeYWnbbVKPKyMZu0CMc1Nfi2XOyVBRtyZwZI5r3DOwhCSCtlKHJJH5ysc6gCIBKhBJJ11xabQqFw
5bpor5Okz3LqgankAaxwPDQ8j70TjjRMJIu+cnaZ+JKCFh3o+mVf5+FmJloDoTOPTdu9AYkvi+ak
FhLnL5spPK8JGTZIdcdoqfB6KSA5Tt5tktBoIBrdzK0f/AYy7DoN0nQdpDO02LXfBBEoRvk0VsfW
mmObNiD6tcadl5NrQTQDjS9RLt6WJeG6oHovQb/Gfqw5VkvAZyLXpLJomzfFhvR1Bdu0vyvrqhP6
simHQVTBDFoEwfWqCEHSUY8yMamysbizKK+OuJa8DnOQKZYJMvhYq22ah9C4Fx303bPh2HTBejKJ
zPJl7U3xWtc9r6pkhOrVXxoo0oXOHIihdSTzs2YE1SitgER3XoCp8NImZNuazvMxdMcR2TWI3AeJ
QXLIWVtyRO1FVwUPyLhAlD2bRJG4yyWoT7sR3/YDCP51rmZepvjiw7sEOubMaqlA7SNzxuYGBAg1
6m0BKTMnqOMJs1a0c654oQtI6RQWOh/XIYVeEkwDJwgq33ctSIWFHK9akNYbJd+ruCohmpMlA615
O7TQ2wCf2qdosluaTior4yAUoQNGJ1XUrxF11wjZi15NsShQ7LO5LNdL7UoQPEy9H3CyKx7LlUKA
XA9OCrbRuK6H7gyrYY8rtBuCarpQ8/S+6UgIvIAIFjKomW2neZ47KxybDnMFUkvcjdDduBkopzdA
fqEwPW4PYYxjq7nNt1HdKU50d6v6bloHbXXmowmLrhreq8XeDHlkViRYdTkdIUzHBXT44M6FDFqj
aMGrSFenQ0mzPM1BHu3sWZioY60CJhZIi0P3DqHitQEb5bRd7K121Qy8qbtMJlodqLenedK4jQlr
oSpvjnHU3jSoBi9GyjLTAVj0YLV9sgKfWFj3tZu9KuSnJ/9+f/tvL2sD/z6c88eHjw8O/vHu+NsT
h8+/9fhDv3/tjwfZHk2+32fxzDn8+Pjhn9iKXz34T3mOYP/9A8/x6V3Ff+c4wgAfHccQ7lmPGCVp
EoG9iIFB/GY5wmNU8IgIqKkxhtvWwer7zXCEWwBCeLAnjRJ4AoGECdwC8MlwhPt0EYLbbcBpjOD2
gRjTf8pwBP/ymeEIPwHjswisR/A9YcinhiPDkOPhxuwUrJfuPJi6Q+XdukzQwePrwTUGNhcRIUS3
Hdk6D1vI14rjCvRCIje4KIHrPXRlnxFS7cBaEEFs+FwDnabTlvbRetC/lPRYTJda7VTS8bLFgsDu
RB6JymxtRbJ5uWX4LgrOcjqssQaiB1pLBPJPr0Hq6UE46+6cBDref1BK78wb3AHThaawAl4zRvcN
bXlp8hUQXz7Mr+UC6aRqT6th18IvEAWiUSGGvgED9XbqiOjJvE7clWtuLHCXW1O8hK3Pk+kYptfK
bkh3IHPFGTR0CjPhkkvbnpmR07jkYbsJ2lHg0HMallnqj4G7jOstg3IXsIzF4H4Ft1Yf03CGSTjQ
GcD5YzOv2RvIGTzszwd6lUYVJ5lydzUG9luu837b5Sqr43bfeBFaSMgpEgmqeS+PPgANeU98Ihq9
a9EvFTuUFTQc/sotqRhBkxiI4WEEae49a7edBXbgpneDT9ckIFd9FYOTd5Ter+a+5rY97YEpQKP1
2FoNIHLYpAC1u98UOeJTJGIMoMUYLAYKbTJcY9lUG0NurAcbNvwlLFrByC4vwE/LM5KsO9UeQnYc
woFX0Y0y9ylBwJX2MQO7ASyXBWR2E4znTbBTSwOCLnvsOoEqTbyb0t2SM9FCBQlnxIsUCKbKofcG
IxHoQe71MQwvTTQBCFMGHZgHHlZGoOKRFFZXcy0b6HTKbNjO5HpMJajdyc7nBZgi+hjNVNh+2RPo
x1F+TOg1+H5CmyUb4uGY9gF/VOxGkKHy/CrtgWHjHnRdw2V1aqOsC3hT7jDIA2XyMk2hFr2CZyYv
BtlfLuQ8BWdLQl1AEpaqP5/8aVIOF0vhuXTgASizWppzB94YaNGnZlk4kGZeJ8sO7NWHAfwltgYh
jEXgHl+CQa6Ktfe7oNuQ5DYquUnUfrAT9xZMCAiREZrVZADOWnarCQr3HCabtlxWTr9KKtg0QMjK
aVohUKz7KRf56EWdBgdkC5Ch7KMqxGXpV5akwjfFLlBb7+QF8T3wgmXV0ylDBsgZFLWquGNkQ/us
3cz5cOxQ1iSvwbDnkTPQCk9yC3LEUr9eKFs1p9ZRHv6SFPmZnCYRKgebF+IVWMmUmoMGKUyHd355
T8JXjYYR54vRj6u8rdZNgzdmiA+JN5s4EhQHoFuAKCNJu158A8RvBVaiIsmhdc22G8eXY/dAWsoL
O20HdZMkDfhOesNktamZvwGLgZsB8QHtpcOrYDpX9i4CBR41L/sWdNGRA63gi9diaMfbEhwSdy+X
twzVIgSJJs5h66VvNblcZn01gEoyQ9+bw5ZysN60fpVD1+z1LJopOoxqXlcIpOXiOn6UnK1fO6xX
Mg638Ex+CVt0aEVw/v/YO5MeyXE2Sf8iAdqo5arNd/fYl7wIkRkZlEhRojaK5K9v80I3pufQl8Ec
ZoA6fIfCl1mV4S6R72v2mKXxLgnjCb6CCXN3u2vFj8JJFLv3uQZeOC974VeBJAcuf89xkDeqq5Kw
L3SoSuKlR6pet1AdfZigrv/I3DFLg5uImkpjULCrhTbUHUMcF3QadzClL/UcV24NtZhPh5a5mXVO
MFajjLcby3Q77+vJ/mZiLdb4wzbRcJ5mLLZ6ab6gukdMjCVTvcqWjvrlEqc9thMoLWrha4WdFVJd
5IXZHICc2OrQy+apyYKU00LI+Wi9+ALHXVxDEr1sWsqdVwdRRgbzME380EuoCqFKoKrZ7xDOVeab
SO9S4kyX4eg4ua+zxP9wx/YP3Aboyk5S0VTHR5+0bz4Ixx2jzp+0wV5D4ONoxz/NUf0qCJ92fTz1
RTR1ZN8TP3OVOBjn2XDW5t2cqhJzKugLVvl3HqOTiVOEc2DKCEaEp9lYucn615stuXMWWy4J1wee
JlgO0xbboH4cW4X3I4DmPKvoY4AmkfoCOufSfMajh2HPhdtFhvaHMjfd42gXkA449OeejA+h3TuN
spBnVI8VR68HuA5tx6AmDQA+IMJBEBxwEq+qwmqqs/DR75ypbKYixeza9FgFYugzZBJe0YztD9S9
NQ0lnAjSFbob3MMYsb9zaRZ8giP86wGQQ+YYH8O0gZi9LLuZvC/1pwYPmiULz9atewhrWA+wkOt9
qqdvU8aT05S2YQ/W6BXGZyoOIFQODXPzBrb9H79dHjcT/m5CGj6mBDf4BB15t05tC8dTr8dVun+1
h1sPHn8ja3Ot3bZaljmGskJ34VSRLpbXdYx/cLiNWeRNySFpLc43TP5dO8ZP69RdUw+HfXuXIbpl
vXl1rHbBfOnczuxa33o4vRNVDqauwtau5aTTV6778djF5hdT22/fCF1Km+CLVVEuFRysBerHBt/x
/mRMPgxCvNGLeJtr/9W63Lt7/0/N9LFohjcgnXGIBf1euziTIYaZvcFJQrYQL0fYvI9iKTBaN4Wy
dtkpppJXR/UJVH68H+m0HWIvODaNu55Y283VlvhvNI4bACxxva8VwwG4/BnhYh59MBszPhyowj07
rht6M4xXQOp6s1rTbIHikAezt+GxIReXDF9JSOCsBC7P56nF1sUvcm3WgksdQXmaw1wYXGw9oRVJ
1j+hx9OCW2myubYSQxekkLX7ctOa5TzBLNU3HKjB3Pq5gw8autNnxDZSLoDjitp3WOF5k5eNwux4
5xf+CLWpdRueJxLGeRPQb62XtUx7gGau1Sxn424Z8DOt3JUQbBeZO274Hc/q5FgcD056P34VLxPs
4hMfREG02ipvCimMgCAPl3gorXaLul1ENq8kyHuqYQb62POHyd1ySI5bweHQPq31kp7HbT2Z/oyX
Q2WRdi0MiEqkt1iK+izb5qWXq3n3jANrHbJabbffqR/OWJNdkcU+XuVta9qqkTK9JZu+dFD8tQna
Y9QkCX6YK3Xx+iz4bGB74iQYw/FPMGEUmJxxqNLlG65vcsRz/Lxw41UqGLZjsLn4bauzX1LACASm
erZBPt71a3tKcJkflmUNdtiWf2k4jBc2b+lxsHOB0aYBPNZ9DtayKhS4ZkMHMgwZo0ym62+qxk8b
RCDRlq4Q87pUxkkundDLdVnpT5LOPxgyPXizUPz8FPeYGt5QiHIeCXQ/brLWUUMx17UtpkS8uxq+
bt1ZU/CB4p7scTRZauHLHYTUa069Ns0SEj7omXu4TodwL9oI74Ue4HLUVBd8vsvOy1fd4tHv779n
SNTTOkJYkBGmxETgkvUB6MwNS6C2MxxewZqnjMR52mO2w5NSwXWCxNNxVsjR24+unwAK4W4JgQFE
0P3xBR7xoH383L6vaN6G8mMYzojuNJkYe6jRQznsuqCvGqrHfCRuWGxzO2cT8eP9RAJ8cxO9tl7f
7/vF+ezq/uTzFsgB3O48anCFTRpjGf6cWB7icYNTxHer7D6SLv5MhsFCiJ3OnZHLMRja9bJwGxR9
+LC8tByOm7m7/KJezpEbL7BzeL+n05T5W3tpNPz9CSRRFjWTOqzwar0VElQgh9ypuxoW9XhrMBon
go1FR3xabNDlmyEId3ronuq5+174PFbYB14a7cs8kt5Qua12r/7wLSI5VtKFCLbUX3EITTpuIwf/
+oEVw0Q+Q9qnJwWtJPOD9dT46QC1SJHKFen9AtpeXC9a4Go593/q3lxPpjs61/k0YRRy1FrNyYqX
qv5u090YA8ZyR2j4HdSHBu5Clm7fcYjHLRnsOaL2b6M39Ac54VtCF7JzKE7Z2v3FVlGojSYPKlr2
UQQfal0XWA4N3gB+4SxdcjE38i7NVnz2vczH+5kZp2Z3TwGTFu4vOEQX4JZbuRoNk9ex7zKEFGxr
+t524TEmLabXWu5q/JuqZX63XktBcXlhERgBHXQOd05i4M/VTpObpQgnAC2zxoJKBtyu49B2+Up5
pjEE7OtAeY+tXd6E0P2Rha1bkgB+9NRjZA3MgxdD1HREp0rXAcHXTD+OC91Nd+InAiZWRT1NMynE
yyJGGMTw+yTHdGSX0Kvw7BZwJaFNKQiiKVt4Ocb2oR60dw4T8bmpGYKpHl6ieT05HhiJdNmiwp2T
vQ2x480zvuTA66AqYl+GDxH/dPApxj6mx4E4VTSGPxQ3RsUBjTrjAtxPuvyAe8rFxrWOmIewmk/H
wMfHJ+r4sZXeW+wkLMexixuAAJ1bGS9bwIG5s9Z76WJigtK2G3nwBZV8nbEkzTW7CL9ucFy8m3kF
iSXlpSZYFY0vAM31/Egj9Sk8YI4ArD8VxbaFS+mX2/EwbwOLNW1KPplqKwaJchXQqyhXRRKBPllW
bJvw+LBEqOnN7ZO5oIOCIWXEcxuMuM8FBAHhOksm2mUXzc6t89nfOBkexRQn+TJj9cHhfnbbpssZ
2EGcMlGYjyqsZhivne+dkpDfwpUAn9RwAZ2omQs3GtMzSaSXiX572oRsdp0L2jA2Q6k9af+Bca92
TKpkbdNinrwV45UtBrGqYoY0khGtndLvZyCkLeixAKjvAThNFvjUfZQ1VGd+B17cTZYwU+gxBOeT
my3+CusboeMLEHVy4viqaFL/tEyyIuFN8hSCUIUmW+9BhkwZC3zM8Guwd9LOYJhn+eaFA3R0Ne/d
3j0twqX7ZZKg19bg2gXqGMeRLb1NnQLr4k9qeJovJPz2x3lHlIBMewilX1ed6y5FJJ1CzROkFNV/
wTy6WQKqUg3qlBJq8x7+/GnoB0DD+AF9rv96A75rGAQSfFUiSy6nCXdmi8VvU2KnAEfk0FULBkBM
JGBxZtVumUkndkhSF0t7DAPFqoScmMXyn3yu9BMDAHkwrF522Cvwttb2NWUsyZy4BQbeRCzztuGL
dFjtYBA80yH6tiL8bpL6l5mNU80xIK+p3yoZpXvBQClFrdIFWWHwerWDqbSN/CyagOrgTd1LAKh7
lkdL24JAbqbc5et5TtO4GProm4cOAKfOXffugH1nYe61TsOCYhbcubx5ntn8xCaa5oMTkaxPSGWx
reR9BPZz69u3YYnCE4Ca+Lwl49fG+CHWX/XS/MUVfUh8eCaNq7xq6iGLT3DkRg/rordiWTe+O2Xx
oh/FItU5GCodB3f2ISW4Wg2UFwdngwOyromK1biwY+jG8JAC34+1vVnXilPPIUAAlXJz0PrpcfqL
ofQbVyikvAC69kxwWWgOUjLF0GPt1haSA4FB4vIPJmfMHHFvM29lRxAGPMfQxnKoLk0LBWzi24eN
U4sVdrU4ado/xrmfrYEdYBmG2Esm/ODcqXdQ0T9nFhNQQZ3IbdB9DHLDhe/0puwS/c7Y/KAmkmCj
uc8IbhGENcep/6yjEEIf+RKtAk8w1C8uppMMdM2dnh0ITpbhRGL4ZsrA4wsSjgOL+0gEYC6SmO2F
FfzJT+Q3D5q5YsFmCmYEP+PtlBg1YGrUvY2LSS/OASfjbXBwsTlxKrKWs/c6rgvPZdBjQnlQc4+B
VDYtTLYIYITtQe4YiGdAgHA8elTjaLFj1jku5ncbhVee7mat3IILryl9oVnRJgOHFwaALGm6nb/B
FOqmHlxhuh3JED5gDcEFlEYQveblXbSstK3hJ5+ZrqJSOw9r3ED5cu0HtvYlb9egIHUEvDqwYISm
8XtjZChdL9cDCEf/3aqwLUiX+lnQe5AyZDFOzZJ73PSF6DBzEMiTa9gC42H1UTTsjrbhQiMRyJoE
/n4dDENWt8Aelnnd4+D5TTdwOiQo626UmSAkj0nX5OOoH9t2228MqK5MKdiyNhwzG8tfo4ynHFsZ
1E5O/tIt+nVfyOQQtRipTJ81nkizgPDzBcJNgEnS1YivkD8m/WTBdPVX7CBpEM8YXP0XLIws13HE
i0BhTdIOBng3xse4+OydCYgjyDoAWDEIcMTQFZNmhkvXNO8rNPmCRuLAGmKKgDoHO6VPToDgTLtz
8aDugnhzwGPxs7xLoDD2SG665BWG1pABiMJw4AGO5ttIMBxvOVoRaakNzeFWB7kZ478aAjZWe8xR
noD5aO8m7avu8JhY5tT5TKO2SNOFPC7BNxnWH2JgNioRJYXH/2Dsx8iY6ryDzNLWM04j1WJKVguQ
z+YhVFFXWo5jVw5u1cRBjbtlhKPmYT1EfjDJBwE3bcYbTilQIVyvQbXwGLoT7Z3KBFB9At/ducPs
XZc0frAKvL9HBzwpNsiXVeM4EA+EfsTbfBma4ISnamTjq1P/YCJ9CHzxTBZ4bSBcKhZ1pGSEva4E
+9Yk27+9kR8+FBag9WtULqijODVOV/qpspVpYIa2rfT3rhO8QsVE/OQUDyMvZCOnYvDlYcQnseOL
HjNv/NWv1MtMIzMVJeUce6fBmB4gyddIhwnuYdTDbW5e+3Xer9P6MCTi5EzrN/UNy0BCFQPz8bl0
MiPfiXS+PBnEwGfZD2G+3CkfaJwMOSsHu/EzpuSLmNbo2qXxgdCQHB07rlkLsQIrBhI9Y4Qpvq+R
GKKiTE3qnGesDkhcfIId/ND+yKoI+1Wz0uc5dZeK66fUA8Rs/fXH1wY7M+eAWXscWhIPW+eErAQM
hUEhOiRxvBzgHlp8T/iP6yedAhP1doxtxT3CQgN9MMvwTe6gBf3tsfo0MQUtW+Yi+LJ3W2CL9wv4
bNXxl4YZjLzdTtSfS7jhdKRF4spDq1YA09GuodFhkOkJVJDMFiqPDiSNzhmOKxD40VnzDc8WhW7g
5HblD6mY8jVac2HxoCHDBSEnsfV+WvlepeJzZHhINT0Zyz89W+fK0dWQfE5+KyAFgogOmt/cwfr5
B/z+SbaP4yeR9MHz3mnwC2/ccTMUnvmax54HWzw9gie7xvdomZx+Rz35mmECbe/r1EDrX9VrqvQF
jAqW4ztNhD+ig9dx6z/GEZ/COuozmadTymA5dFgkfBxQdR6v7k4v9CnyyqBPK6gB0G0IZBPReY+I
d/6aVFgm9UPtDVkKFYvoueixDKd3JCcC5Jiv9anuZBm04nmDGRKvPzQAA6DSwGD6aYst9Q4RY/vV
b96JbL5Drq8rPpkgpp+D5HewLgtWf9fE+oXO/Njzwh3Hh9VX37736kncDNuIlAovGcfr2UjYXE/G
pecZb3DjJNe1vxoTTv8HLu3/aMH+dwf2/1Mv93+Lyf5XAvef8GcK5/R/tnHhb/9TvPrfvNv7b/hP
2xYFISGJY5DbEXKYaEf6L9vWw//j+2gnhRhGQg/r8v9ybhEiRXyTpEmQoN4UYc7/S85t7P3jzP73
qOh/OrfEJTCJQ3QB/evc/uvc/uvc/uvc/uvc/uvc/uvc/uvc/uvc/j/h3Lp0YhBYpjcyDN2lGb33
DWEaxFNq0F6eOCD1Ou63cjSIu4BGt3njq6XY0CqyS3R3BcZ0rUPa3GrLyJV512lJ7s7rHdnX4gsu
oMqTBEvhuLrlFvrATUAX6MDJJ/JP0GE4g3aGHtVhaV54sN1cET4bysk+6qEItwHAoJYhuwka4JB2
0TPYYL5jk5vs3DG8QpWbfBcEbs2wnyyzC7UDLR5HYgIIesu9h0Fue13P9LBqkFT4ZaZwp1ada0bf
opijWuKcQIMHrBQhI6mwiiZsuU74xWChElWxJRhL/HSg98bhiJ+OVSz+Tq3/HG5ulIdMLNA+FvRB
BEs1p9s5ZYO6qGE8uP5Sida8wC/6mtbk6odq50zBA/56iiJY2FB5COz6+3BGrkYVGyA+OehsA0bk
+wMothPp9mw69wFUV7rTLMl9OAwdll8sc/ReEzDDAao6ZFCosAdv+bKy3LxTtN7m0eZBD8sBRiHZ
YrgR4y3sjl3zq/H+RMMp8P4G6S1tdhPU1g4/QTM/JwJh9bjCRnGbZh8/5E3QA+3PqevsHP4TsStf
5FUoAcKhKWeOaLkP+flBeccFkL2UzaEbjpIi0JI818DKN5iXLqykxQu/DDIUmuqjCsjeD+CF9/Xe
IFAo0lO3tL/6RXw5SI8QAeyAVyBE0JeyVJ5KQIOtufTep/bTdLwS+PYgEUz2NDtjHuP7VQM98XvU
/DnepvcB1OGS2sqJft1TDHV0Hb35OENdf5glf4kWi3BEjPjYMRijclWfyGg+NeymkUkD/Rx1ogKh
liVQFoPGKRZ87QownApDwIwP6wqrLNTFvDXneAvKYT569gl+Qgb1rkSK6BS6p8gbXkJvQU9Fmj6g
ZKdsQtRLeFfoZ+U8fqZSFK6HyBypi5TsrINeEcRTlDJXhmhj651n4ewtkAxQa8NO+plxyQdC37kG
CCb6CtkT5Am8k+qPB1CSOtmHcnlo9ZB7eIf6FEZ5fWnAMAh7q325VwR8QXzwm9+NjvG82mwSEOXh
/kHAcvFQKTgb7qML4Wddm6xWfjFFfxpeBasuNb6rTt/Ley5JagqrvzkqUuY74W5DRND/riAmjAXe
OnWlBn8UxVCDQgRPSjadKP1CJEbXDy5CVi2Awe6iIKgn4XCJkx2P3ufd5E2A0h5t87RCz1zXV8eH
KeER8Clv9d0YBquZWji+gJRqcX9hvEPXwmfy69y2t7G+uwXqOk8c0ZaiFcjdxMl+JhCANEQ1N6a3
RuDjlSG8mRglIMy+Af/PQFTB4qE5jBL0KkRIriVlPEDaax5aZIsZxZ/CJ7BooQ9qxB/XovUOCpUb
CJVR8uANDzIEp+Q8uPQpCR/UhoQbssZNekT1xDltP30tcrdFP0CwSwViTRE7bjoslMuLmScFIslR
e67jKBfTY4Kk3KzwX61/cbQb+Pg8ZbxV7TiDV+R5avsqQHsQDGYEBOST4uY5klcV6mOAVgW/iff9
LEsW9AcI9aUz60KGfr4kl3VY3xNn2AX6FDinGN7g2FAQcx/gjrLV2JxFD7wHW7ugQ+IQwoFGEOjY
ucHR9S94GVlkc67gNiPxALRj3wqEcK8o5DiAVB1gxaI/4x7xSukv5GMOiOOdZP21sjQHJ6yiWzDV
+PO5qKmJX0fa5Isaqxbc7Og3IQJIDzAY8A18kEm9hnDn1zioBnPzva0woF8Cv7kBhTlIuKM8OE59
WK3uhULnnzYoxXa3onGkTvatUi9+/KLBrAXNVqYEmdVoH6xs7zh33DOdwVkf1uVoZP8yCyQJkDVG
wVBme53PcVsiXvO8OOFLXXu71v7WI7nCFO51laI7xliv6vUJZm0eoOXknpFokJFAlA5x66X0oj3M
GsRxnELrk0BLD1VPBulf5fyxKHHoFhBp7YyELtjjLR33eloBQKF1qN1LT0I+jasp6hCx7pobDUSO
aNODDnHbNjNqQm49HPYk2UVUHhy8AyP1b2Jjv4cWR7tHEdqg8XnsxUkfAhxeHrtR/3lM7D5u1l08
n62t/ylHkO6r1ObgTPRgCDn7hymadmlo4bWieyqq8xRSagf6WqgV8O/wjGOhcsb5uYfDhMofsDuI
5RkQFw09hNH0KHExB8l4Bs5SUP5mwILr4WS8AYYeHJknEr+QecklHCLTogLAGP6RMnrqmgmtVVUc
uPkcAX/gALEa3LqD/xi7Zy+VO9fUCAoj9N/G4S+BKpE4vE2Nc0E2/ezRsOodMCuuMRcFlAzRqJKF
YD1SVsZu3hLyiq4lPKwLOEDAEpTGWSSCb+13yPrhK57f/A4XDR1PTe18m8QpNcgSBMoe29g+JoB/
hRhKB1a/+0jTqSTDt45eZvsxseDIEg5y8TWqfzoYxjwMcdqnODfmXDJVBWPb58M6PKo2PHnmZwS3
4lPg5uA7KdF/JMpHgHQc5AI6bW2mKoqBIMJ3SDTAgGkt0V92aTpcOd5UNHyuZvRGmERnrq42ipqR
Fp7rhAalWH0kRsDp3qUbHj0YdLZnuepvPqGlq+IDOtrgST61Yu9ubh7dH3d7Rc9RsWDmUEGHnpNj
B3/wzQvNI/f7yus/WerkDSBH0kpQi391+m4690TdIFfhzwLmH5UNQ7BVAhTerA+RPqL8KVtC/9hx
g4+qqabgDBC+GN1LDfIOOS/VJWUrfrt9XXZTc3ZC8uk16bWmW85j+tjcbzI9l23whCgx7JDwasme
wL0jGnOLL/K4A1JM0fzSrwfSX9yfCV5ci/z9hjGDClRbLadxeE269chg905u5ZFpPzT4FPiUOQPE
7QhvsT8e4xr9W7E+Dyj4aZMwT+erkzxGOADDHH+rV9cHHwiseSw98iHdDY08gx0rGOg5WZ9mNIj1
snmszUPQTDhgcbgGN0kEyAL/GfScTx7gIj9LNJiw4yDmAm8F0Ountg4z7eL6mX6nzfoS+mikgKe7
yACj4s/a7Cmiq0NjfquB4Imoi1rwrKU1KhFE5fj+czu+4h6d4O2mv9f4d7Nc4/RF+FtpDWCY3juK
9ZAKVDjNZ7R6eAhvj817C95+ssgDu7YIRr2HbVQZ2xVKzFUfwLA/bqAIWCvy9BnlNzSEL1cBUgDx
lqf1OXyI5tsA36VHUUVPEWwR+eCjvcI8g4UB4LjBUdqincHP6KHqSoKPGJptL8jVA5Ybr9s+RN2B
giUeKHa5FyxEg38MqpCAjIUniWYOOPiBP2awp98UYgZovhKrnz1axBg79FhI+bJ0yYXJsZgs8r70
2fVPID9RpPWBXrlSW/8wr+AlgvkQA2/D25AF5pumGNlCbyfxctoJ/8M56Cdu5vWHgeFLASfm0rra
1vvkVdn5UfshokCYCaMxU/yR17pC9UHWu+kfACsFmREaRFuJIbyy7rtXt2W3mT9j89NxcDPBEf5u
uUwnNgFLnlXVDace1Ap69TJfv8wt0m5rjtcNqcwJnDXKytIh0+jBEb6fUR+QIk6epkcHmMUVEeZO
9BnD7m1S0Ns4Vg2yIQsqxkZz43RCi0yCnwRhPtDkxrDHJ9s1h7afS2oGBBywAxkGaLvLJ7UeRYeE
Cr+xAJZpS0BENDnD6zY0w6NZpqdoxm+5AweivoLryv8sC6wz4cYnp58rNM8BCQFV7aKLIkU/05ij
rQBHH66l2RB0KlWg+jGzzgeFXw6nOUdxoUzbilovTwGfrh1iLmQ6zt2u3Tiol10kMeOAV6v7G7lX
usWnoD1Q0Vzu/T/JettMfUTaMETxnUqLkFYKyU49AogPl3ICyBJ6wPHDi+GwObnao64ET+Ip3Tg6
TpCzRCvBZq4SIc4GRMyQfCfAyQwqHFW/ITs07kLgwNN9ipI/nX6fG7tnQJAd5VcrsjmswzSXtnvE
eSUolhpv6YoWjmlZMS5+2jveYf7wKS0jOe+V/0W9Ge+GRaZA7ONx70dFjLva5ZnYBR1isuO7QxCj
7TBCzZnEx6ARWrUu2JMxB+gDWClniPhqdmvNFyqPcjQXZfe4TgozTSU4b3Cqq1pg+ubgrY99aKuk
23vksk1wPs1xW853WzGJPwj4QhZtxUD3aXdbooODFNrWIpytx3LrVbG+sc2gNghP/3IWGDHG4SSj
i98ZfHS4gpMbiiVwch4TTNJyAUEXvvXzrSbL3ke5ydK/SPJLKhQG4c/mttfOAa1GJyTbFEK9l8je
XBT1ASulWJ3W7k/YvgGVOMTBtgflmTdos1Pz+hmkjxTYaUBZiVUGw8yui+KMKXCn8Znduw6u4wD/
kh+si9qZDjUXCIPg7xwsYWQfxMWAXghiW5joWZGjRLCG6g63zWl0fnnTkIc4/eURRYzZwP5Mghec
0e9g+dulLzPWqFU8yc3sOu+rGZ/t9HtL193GMQh5QRkiEJGoYO/qjwiA0LK0+7E9jc3RpVGFSrED
DyiosD5jjnM2tV/O6JDwQYoRCTwNGkIMxj55XuCP4qIDvoLSJtWLglqSI9HUkAsASBQmRafO/vUM
boHQoNPtK54OoCEq6oAwReMmGYvRV7tW16/LoKo+lqVCf9CAWfQe1HHCSiC3Yu0zwbm1Jh2yeX96
HOMB2kYdoMXUNTtQF5eId/cvP/MIf25jcmTeeFAIPKJIs8HcBbJjVy8iB8OeNl9iGy6RgYBTRoJX
vicRMLN5AigI6b1ElytFPwC6ygQQSMG+CTNlmvSnxbnI8UVjkgnMWmgKnLX95ZAGlR6nIJEVhCGD
EVWZhznYdrU77Sza2yCp4M4Y3xVaHNQwF8rTp1nJC2ohcpEidyduJjGv8TJWNciGACBCTNke0ZAV
9ZOpPBKOxrcEEJn32TQac9pzwy+JR9F2074teJbiui66/lF6D718CfVvNQ6HOUFWuzXF6GxA6qN8
oqc+BC68/EgJgn8DohWMZ6RWM+E/1pvAl8jKiCKyP6elZz6sejcx6u323ke9/olFBoMf9GC/QxHk
MITP3YedbjPOLO364APUK8dOzV33QUqVeyMIJm2PW/geoRZi4mth1+SJ2q9N4OUakhP+HqqzArLA
na6YvAXAFkKkLj5xFQDKfbGNLD3bDllipk+kBd66BupYhDsdQOzWz/sRYhD6UxBJ+rQD6ghQAmpw
1Urf2SeIRQz6t8W6GLI3s91SvzBehKyGOI5I8tfICKTje8D+g6vzWo5babLuEyECBY/b9pZt6HmD
EB28L6AAPP0s8Js/Zv656UNR0pHUpipz594ryQ862btCmHMjH8tcf/LCcSH79jGzxZEq/eDVYrbI
6xuAqCsje/Dc5BDq7qZI4720T5o8+l740lPz47vkcnltaAm6odmmGH/IifDsN1zauJDcgoSS9mTT
eifAp8CXFIO/oqtcFXnybJGhJPxOM2gtikEtpaG2RXFN0icP+ljrI9WpdhMG8G5i4EdQUhaN9xQV
9gI36jbS86MgsCT8dCedN2uIKCCjHVjDsxLpyYYgJ+mAS+RLmj+9CXDga6vCe4Kjtk6896x+7RLn
eWyGry7HL/5QCGtpdvUCuppZGmuiMdBVDuBtptwlYFQsM+PZjfGRymf/KKvo0mGMMOqrgYl3dI4A
KoAEE0wOHkvjEouZaWU+BxPQUruP+FRS0BHj6X8xP13atNhixNpCW3gN+NPt1rkpcvouCUbAmftR
gHaJJpyA322brBuvPTb0PlOTHKWzirz45BbJMbIIAs/H/yXhPqntAYtMv/THEwS+vW3LhUqipWGR
QsI5QkQJcXPP6zCNJEEampH+YJHDCsU7F+Gu/+IkcNp72J10kFv9ZfCfYusx2gguXNF/cxNr0SWN
X9zGIqGxmerXJLt5yXUc86W85qVxJAmi7pXchdFe+pv2WVj7tD8bwS7VtoChWj9d1qAtPPQP51+d
TV8YEDeDRmUXYX82zCVIXcgpgBEiLGljR4qpyLdaZXO//2DYPjhxvRNlCzwLU12NY4vaicwlkq57
U95VInDkzuOUY09X+TasN4rzXU7JuZgT4NV4j4l+AyD754/QE4jISNJ0Vm6ssPtAuTXQHx9gRq3n
yFo5pZtBFevE4P7rq31KsUHi86ATFau5YQ1MNPmQ8do8FrwxANAaVniILeK4XPBFM2xBoq1ASu3a
Idubwbs2/TpFRH82cDNWy9aI3nKiRlOLm7cmzoq5m9oqDZxT3IQobsNalYRFhw5RDyat9i90HzW/
uFvGzZIQG71VSji5LVE+HQM19xV4IxVBC4Rk45jG3e20FX7Dre1+GmLXodbLQhCw+dHHN6r5dZ64
r2ZZk2L50Eus1t0/Q/VnzgJrmhbVROeWPsjkUtAIGJxRLm+8CbAEfE9SThU9O21spT6q9J8TQ9XJ
uq2oOOt9uQozuXU/pRHRBPf8Y997y0XtmJP0Bq/KLfaeS+EtW4Ld6x4Tnl1mEK/47BrH+ANO6AWk
8IpkeZLJhzL/LO33QvkLmUc/Ws1lmQfX2cgZq09bO/idvYqMl8jVz7LE0Mt7WzN+lP8QTeKV6hsw
QLtstfjb7bK119e7hHitliBpDqRfiHa0FpyNiHJC2+pc6CRhcU46L4X7HOa/hQVdN7jkyGGpCfQX
V9jILWml/VplziLKW3rzewkFKdC7xdTumyEiA0B4LNPWejYBRP7yqvbBU/7WCaKn0h4PnuXv8Y3u
dOCY/fOYhEgHaCnUdsp/dfJfu+A5ILQFqA8NuM02OIGXNrdrjaxmZURRA+Bw5PKptSGyrq1IeyJD
zwnAEcnLQjunMBk63bkkE1G5YtVlzk5lD25VjpzryS7KopXRDXvXUocw63edhlm8XHqZuvZS+zKw
dtZud8CmjZopt7LKDlMFPUZH7SMiK/NmHXrgIWEnFdlT3xBwiCaECwLhI6yR6Sfrt1H9nrgDfXV/
0VuoRNWP0bQLj97AY2QkreGixQ2l1IvtkU+GAE7gqDJR2ur6bPrB62jAzrY2sSiP/MYjiDdGMvwr
XrvpaW4Y8OS+S4fnLh13rgFXqoArp9EKlhFd/S9l1C43qufcN+G4L4L7nOtZBNilbf9bTHLpQ6Fs
JNZr79AO5k5V7XNKyMclNp50r1mqb9m38eNqZrv0/MeyYsikJ0tPWBdMmJdS7UrKDSuAlYlIsMhb
goUDoZsxPyG8H4Wt3RNj3LdNuQ9JeoQGpSOaQFmJbdNt9VY9lG63V9HF/C4RfZWe/XMZefC0OOWD
3lCBG+LRDDtwS+Op7prfAaZrSGR+craVZ+2jFsC9rbahFx1LB7UHj35UnaP+aHCchSAdK+Ei/JMo
tZWzN+EXhimOVWshGmMTlN4BCu5KdzlpbL9fxZ27EC052nzSYC4hODby0Ru6LzOQq2PqNHsFhbdK
7lPDBZOBnIzqm8u1NppI8uozsFpSqeIIkfOF2cLdT7t4ORZwvBuIXsR28u5O0n/dGPlWp5QwTbnS
bGdpIFJrhniTkzokXFqkp55cG7JQCmdB0/8xEFiRBILiJfYV1Aemk8ssuClYUF1cXaVoTq4LUUMX
+65v6SjePdJ14JwxmTblHMwc1tlY7iocr2if6zCm4c7KtZ06tx7GumsMV9Bii+Baa/1ipGDGT9k/
ppH/3nghda8iLPIsMgvdDbJGp6DRfUcd1Qlv/lLoa7zf65owAXPFQrNOMB4/hhyccPvcUGzGibkP
FzVHQLfTbPLBwdphOjeNP8P03WnanoqJ5GGwmeDTRQaOyrQvfiD5U/nIAyT+fUtJpkVHyhLVtC/F
/MkjU0GuaT+5vx7giaIc4McS9SHFVKQF2RFiXWAdZozy1Bsv4FlWZgAyv8j4eGKwFn0PQpYadKto
TYJSfsi03EWJWDmSUWuyrVq1wy3PVO/dk9xNDWJ0GGq7vtCWHVEPNIucSoBBieLNUUAl1urt2N6k
jM7pOKwCnnfLYu5Lc03eqCckHzjsJsCoXGFeDUS90+YhXKi9cGiuyvTqiHnurDZp82Bb09Ges2RO
QCbQehABb24yoKkGlbW7sAOhFf0Gf/HRYOkBDvCd8AnntPDMkOjRQxZhDKtEYlkFg5VDAmtK51AZ
xSXIw1Xz6fGG7GC6zKMilHaADuVbUb5oyrhkcr7ckRVidavibK0gb/iudy/ozQNovjmdYeFgDL/V
eJg7GMBuM+01GxBpWj0mHS73skBAeLes93iiEHVpRfSVO1t0p3gJ1ZAhw4tL8dv0LtrcOXXtRdb1
T5UsDo0dfBkWn+JyqHax1d+11Hw3WkolSHFbIKNINvq6GUl5ynRbd9rDMFIVgYPt02mnx/rCoFZa
qFBftzOwWvDEG3Th6Be1sXGrCVmjVg+xhwUf9L8WIuZ40Sali0w2hWRRRZmiIZCmDLpNTlOWpeGz
lkGYcye4BdXqCiR4W0Xm0pPTIZm+U9AjQwsVvjTfgmTfM98arVdL+6kQUgbYM37x5olxGyZMuuvv
0dya2N9FdJHcn8FIntgHf2I8aYPYjQQVYju+VaG1A9O3cJcSxLZfBvsaK3bC2NsgTyjBm/cmmdhk
b5EKJ0a2tMJH0/6Yin2ug/vr+C/w4Kb9rPxHI9F2c1QiKMgFyIdJh9J4N4Z/qkAUstYJpuzOSlYj
z6wSoDrM9tZN3o+bI6RwM1DKyoEPSfGPzAFdvv0Y5YrsgL2gfJw5V2sFiXj0JvQwuTTt5DT27Wes
q3fWChACgwaulQxgnJ3GoERQCbo+yLvzUAKo6wmfcphVk7wNHbWLw6nv4vFXUpxU3JNdBf1aev6P
cqP3Bmm9tFMOE7M7Ew29dWNPnzB8TAHHQvtZ5iGlFEF7BtQpuRQOVNt+1LW8W7bCWE6DhC7QB2+Z
Jdiw0S/yB7A+vBvCflFl47Wb6kfWTpztgczVyBKOVj/OIBqvWigpUZa/evTapjpME4vjB/aLVGQH
gWnOenfDTbOxqNRKkZ/61MjX2mRbr4i7V8cmT55GeridAKQqZ9BflG99h0B3ZRS9921YvnrhQNzB
fSngQZK5smH7RqQdQb8xvXbGbdAQBxqLOSQHYeBua74LlJLClw8xNQKJew2immIyWsF2dtWyIDkE
ktH+6BRRMRuU9FnwYudT26wyZ044MytGVcjeCy/buGVy9fsu3gAUY0zPMTdVbHcoJtS7gbHUFqNG
RiryFrBvYghMlxZLfnsdyMUWoPc9iIFKEJwBjVTw9sutzzLVo0PSdcHK60RLUtz95Rp2drYAsQxC
w7MscXT1WVstYM1OU8Mqh6x6jfj8AnakDxz1tYEVwQcA51BOTlFKamo6yOBFO4kI+c/69g2CMiMD
67cwuw3lcKTyWc/2CyOt9k5AcI0gRs3sNJ8rdDw8/A9h2IDnTy4e96Uf7gy3Z/ANGJ3UR2kYUEOS
fRu8ymHYEDnf69SzlbMvyGtFKH9M8pnGm0cRjo9Br4JjHqqM1SWYUgylv+QxzWL+AnX5xWqS5KEe
JMTVhHmVdL96yRHmDJZ6zZy2WDPYYkWH468U0cU6iK4g/ugNu31PyAFIsTzEXbZLfWlu+z4pGGgO
3UaLEsJnFsPeUjHkYg/7qk9aFmekjHcGM3eW4UgXPLTIj9CDTMpLZupO1mxC87EGJlWLDjAN2vgA
s8bAlSSukU7QWNTDZ4IgtVNlg5429BDQrVR7Imc8lqJYTHHlMsdIdZq9wlzbzgXUhcabrXgacL6M
5PYZ3ZqgO2X/NaG55YnOvB9OFcg/wf3no68F07j2YJXqw3kurBALlxZBlLFfOkTvm56pINnGgELI
5Vwwe65vS1+7NjdZiCqEg8E0VqL/zehDm4JAofUMGXqnJDezBY/l3qJ1+eEnqIeVx6uV2P/IfyPy
gEct8UfoK89akdWlKviGL45hhtowJEPW8btDbzFjyMo0A3417Nr4MNgfeSE3ZdntA/urh5Og2fhy
/GeRwEZzFgMBvNbyiY5z8Vfo7DuDEz5xtonaIH0uh3qbsXxJmDTfcbXKFDoZcz4Nwdyz3kjQJBaz
J/nABdtUT3n16iEa9Xq7nwlEU3koA4vx3a2MhoXPhgYTZHPpU8Tidol7Gslgmdc7WHSLUm9PsXvi
3K4Y2uVmskr1D6WPKI2vJaKtSbo5Aq2oBU+O3jCxeesJNAoux9ZBNYDMD8FkWVjZIudZa5mex6AX
ql9aCI3iIB453RWmA1ayOBeX68J0030TMdGfFrP0XLSHChvOGBM+VWqZPaI4jfTAkmz3EQnDDi4O
Wr2ejptIBtvB2io6fdf+6MW9IjU4JDakgo3DaLuc1pFpsjKmp/3c+1pAKJMAvgcgsfWXGrejhfRM
jsfH6yNP+B048Jsl2mwaf0dJiUjXYXxhkvwBIXdll5egfpgHSBoDDmgJdf2vJJ9eML0AhFvp2drs
SPJqPXMv7AhxvRl4ati7FKCcEq7S3DcfCbeL3yqemsHm1/CqlGCrynrDkoWVBx5JoGO6I1XE64Qo
bbOQqU2OpVlBHI4BbqEgVm9Ju6/zdCmDAxjWJSJUJY5h/2ME1+oaMLftueyUcR5Id8OeascBsMO+
tY8KxpukR6+mu0Ze14myldYc3eDJwCzict4XKT657ClP+kNKix5Vj6NaW83XBNJ/MK519F3HBxby
zD6jVJ1H/yfo0VZDkqEWUHoF4EUuTGUvmFNsbPhI484Be1PAgPnxW5J1s8eND3FDZ67ZcuP4v07G
6QLzG8AtMdQfHSY9zAfJoqyeFr6eYQxsA7Oe9WEbcJ11EWstknUUHOPkuYC0YdOGpqwTqX5h+JDG
pm3alRbGmgzBaCOcCtrJsMw5usWhRHKLgu1kw5aytP3AUdLpN61euxpuGnExaVlaD7zsumzeROgc
VfYVUs120lsE5cugjrqz8UbYsu16futMTNkTWiC91onR/yMuWTYbc5jluIOPskk0c4G/byw2ufHW
pL9ctAvDBn/MaWnGJe0J74akhWhCaSeWgILN9Glyftp+F2YfNobP+ruMYcH6ACy+nNxaacGzWWEk
setG37mwUdlUVowb5IKWQP7VK+/uqLc70dKVNHX/NaoqJHIpnL0Y7Wzveqy2KpnV1m5BszXvJLOD
LAKWkWirZnbPabK8pQz6EFl+TN16dyZW3tgj0dSss4NH374omiRXxNaLBhKhUmjtRh0OS1WP35Gd
ey9tTycVhPVb0zGmjMuSgUCnI9UwNS89FGSXbV6D98Bo237u5IdRJCw4yYx8pQakKU+7AcsO71b2
5Qd9xgCNo4rVb93KdAyWCRX9L6TtVyfj9sQexivIojGcRbHz2AaNt406Z+OE7btgsPqZ14R5czoF
i3EWjWWF5tZx4GuRLtaRocJNrhMsxDVzCQXrm7pnnY+9xV/EdGMmITcR82HAPuHz5zCuQLg1mEh7
wCz1zyHVdwXgY9Ll/ojdkwGT9+slW1e/jmX6NIJ/dIrp0Bi/gZwX1pXbSf1Kd9eop1o7edk3nJ9b
zNMLzcqlmH9JFVZXB2Rlt+5MhDisNMrpV24nF451bzGShAAmo6zGb3wuhhe/tx58/0ODuKj1f4PF
+XI0M4WObK3TSLEghX9NlB/SAfsJBC51LXW2qBDbXMtYf88a42HKmZ9LtvilU+AvbbuusMaWHPMt
/rfWWTosz8o0T3wjt24tuwNPC889iKZrHbf7SKPkAXPE/ejk0SYsbfuYDUm15eZ/lRoYhVpd7I79
G97EixNC0E9SjfDv3PsG+iku0oe457zDR8TlJxQTq9R5zCSll1vbq1IjHW5UFct1aj4gMqdfMWob
/wLgA5Xo7jXTklPAmLMaOZz5LMCSQWvc1Cxry1Q7bFjT+OJVfXk2SJeu+5mW3E3ZyTNhPU+Mxu+B
BSo5vMeZdAlIt2plzo6tKcdTWiqoNJp0Lk2OVp7XCqxu7OArPIjCGFZApIzlbDtuWaN0zibAYdij
d1GdgpvCoEBBLLbUdHvfbSdeqVVXak/E8dmOdGlCMuM2Xdk60SQTpvxDjH1Ik/k52vqA/JqutJYd
HW1aM85Osx8knNmPgy2Tjy0DFf5CPBur2hMvZWwr3kNX/nHQHHxvQPCPN03A/d40mGecDgNfTPY3
Z+y5qHk6abpHm4pRbIPIZTRTIEjE0a7yC7mIaxLCPnvallOr+bCd2cxV9GDGGuTkmdmpyWruTqgU
Q31oN3TU7dpN2YsCe+URhN4OvwR1BMbPqcaaUOZc/Y0o39krAg0pPhC7rlHV+us4OCZIp4wnslpr
YeKzlyvHR0+6P0bZYOcCrUPIZHqm7cfYHQbSuFUfxMe/H1u1biFHpI/wgZgOzg9pppH///vy75t/
D5ntjofEUKDF/r78+6asNUYpZn/xa98/0Hwoe/n35Yjdhj0tAvisUybstaFFzGXJTJO9JPqhmx8G
N5j+8/D3vf/54d/P/p/v/f2slOp//zaY5tHBaw4lfBbuYZ7+w9gHmFlEm7CkU0PXcE159QXob+gp
uHGqAfKFVuvJf3+p5y7ebl9v5N6rg2U3hdUR52F5/M9PCI5XHc6cl40HrVJQTW29Gw//eehZWZmo
Hm+wAWDxb0vS31fVvC/p76v//DC2q72JI09L+vwYpf/vwTRFujS8kGC9ZqVHG8sVwqx9ZKI2bbFG
B8Uoj4amAYadH+yEWZ85P/yf7wW1lsFU6tHSE5erVrrHv6/o45GhUlYZwDxZWfQ1APIL0yBsb5fb
JuneVWCy2K2IpDx12YwGKYNiA1gg2SGAXqPOto7ekMYN5WtsM3tV1lFLzP/vx9EQTsfo9X9+wd/v
+vulXcGnJBAOEAJ90E5ouP/90E0Vq90go8Ni0JPj34PyQb3/rx+bPAfMRzuEA4v8wnYI9H/SaIyj
bRfxRnpujaE1sx8B4LxWkh1/dF+WYd20IhcPQYT+oSXNQ2+664l9LDfLlPGBse2HARELlxgOdYwt
3lZJGhC7GbJzqMANd4Z/mKTAoTzj6tSAI8sSSXRyEuMfBh1701p6uyBggdCKgnn8ewDN26ICga7R
uqo+DnEO/E7TOEC7wpdrbRnA5ziGU/uZpqHEHY1ZBq9EG5TaugrD5zCwaoZwaX90GXAhWFHHF546
Bw27IWDxs64ohs6qV/2x6TDG1Jp+n3pH3+XutAe4hK2gHcq941Kj+RhNK2cEVAUEjrl3y5pOc2s7
E4YxvW7WQ5i5jI67SxJY5T5WT5D6tBe2KX2w8ZVdNBP7PgyDjg2vebB3/Rijb6Jte+bLa3PyN0Ib
VqWJw9oq2OoQmfRWUjMuYVrGCOe6WkyRFh0Mut7FlDJcYNHoRtb6PMuI74WPbNZOMjuVIRgL7InX
8jy5wPi7XkXrGMr6OhZ4GlkMs2zqpr1EsNrnP9puA8IPgW4fi4osgoqnJ9AZ9n4MmEyxA/bJ0Yiz
YE35+4UA9OO1oNncFwZuFxOQ0NbO0Fp7H0VnBCfp0c+s+zquGfKVcjNYAWaXhs0V84rTm8K4RTWf
vzd6wmqhLq83UU4Jmpias8udQr8WGsWpW0/5lvzPdAUwH8JHZt/UKKd33Z/UzYFh6+JpS4123AG2
2kRT8stWKWzVQqTXstLP/VSZr7wWxroEeg/4hNGkJapwS0nbrQyHZYc9gIq0HFqsnLPXNAh/C320
jwZW4SDfIw6h/6dle2ZvgIYBe3ix8ybdtFk/fsTkY9yqaK6hTO+jl3t3gUJUQcBnltC5d2mw3MFA
OKp4ssHjOTfLr52bi/OW3tDMN//zPdhClG1Qz/ZuN3SXrtUxQury2k/M7yGWl9sEaeT699DmUY0F
Ib0bpj5BC3WjizMZp8CYeb8lHWtb8DS1ItS3eeU3pyE2042QDbK2JcNjLrTwiESeb0uThZxcvNjS
uQhldMoqJzxRYevmuU8di8E0hEW6VCQ1Ywy3tu9WZ5wz1bkOqSJKmJSwOhtUFQrtDbsC2bdj5OVD
LT2WAbANauvMklrb1OU5CECjMTDGEGMTXwkRy1dV1w0nCv54bybZWc7vRjabMk/tMX+IzsOrKE0W
uzld+Gmm6Gah34kjwFsQwoPBfLbQzr0U7UkD6T1YnX7qpMWD0emMCTukGe/scKUcMxG710gwNQ0w
++1aLOo+KNhbmkX6smoEJMr5/1XnsB1tC3JizTbrurBY+qNJ91qwWLjX9JXqLH0vR3d4c+mdmKS6
fFyebSiEZ68NiPBQADpJ515dx27vqRu8wgR1mUwx7uHP0D0ZL20t0o5xnRAV6jwDJXUKz0kXC2zF
jHnr5GHoIv3Yt3c2UKIT5b73EMIsPurSbY/pME4LYMjBetT1/iEr6/5hEOHNCSFx81Jbq3xknYaZ
1t7aoCJceaIXK5aOuDt2TC+Byzq30PRf2KLkc/fR1hkw0J5bpfq15e31nrMZL7raMyO5mx2IYF93
zmzdM3aDUux3rZMMf9H41GPFP2U24kfSmetoyqd/lVc9KQN8d5DobPCO8+TJbwjYIJnwsqfP1Eo5
C37NaW/osPQEGKB9zULBigHqFRxc64ZPnh8bRLOGBphwbm+7Gvfc3yEV2IjmeZVgZYiMu1O31k56
ihYY219HlpCsoduM6lizwffYDa462lac7jPdXQcC55DdECS0xjKCE9ry5vKidEIOZgbWh2x2STEk
iCT+z/vLJcWjGWyVRnnEgamG6Cxh67BSlN8S4wMcgrp6V1OiX0wIW0HRP+rAZTVdMvR3avdSR6N2
/ntD+SlymF4m4N3ikHW9+DVV76dHrq92DXzKeYvx0s/GqWrXcnBdGiG0bQHTczGw1u6SRlF4cWDI
Ce0SclhtRKyKpahqfjh/z6O22BkG0QdwueZCOFyfvWm6D3J+iGwWs0fxpP/nEz32FnsZjWkvO0z0
Q/nw94GbFGPMhIWGS6+XBEG09sSCoIRgiw/niMFwTFdmtBehcrFreHMuGISRB9L7lyBJjQsNjHEB
LU81UADdi2pn62RW/CADGeMvjZP/fNVKGyW3wwyJ7L8Oh4Bpqc0DjLj01RxbgVPMMFce2yf2KZD3
MGqM5SDZO5z34MWHoX8burA8qxgzm4eKlposcyA9E88TlvRhkH3NGipvy2qgFMHVHq5y9H7bCKyt
42XBUTT3Xk+CzViNP34kwpVoWY/MpkZWxcU5ULQM4cdN2SGrxZsaL/KOEdjVZMyJi1CHaRjkuKjD
gAGoAo4Omgpvu+8daxtxxXS6t6Ta9G4R/epGjcOnis3nPve4UFB0Z7CcLYNkB2k7OYBRxWqT2oS1
uPr9FkNCgD1367JfaszVZTCAihXtHvMuhc5oX4lE3etu2rXsalbCEBtDp+urpH+f4vApg8Y/bBVW
6UMcfFh27j/awsGK1GRsiarXfoxPszMbPI15FBycACrySAatABzKqQKKr2k2fWqmiGWAgbLevuVl
tZu8gs4P75aydoVdwAKKxnLDyuRtbs65gEF7het7pv/szuyXXAFeJqijUfM7KrgUPNOuOZtF+tM4
eMYqTqBAJp53sSp6ct2L5YGteQToLqOZcsPV+j4fUs7h5ooYzEoKFlfVib5w8Pmx0Sa7dH1BmcHG
WGGHx2oq42XaFYzK8hfWFSDCZeuKztjxgAlSP8KObsJ/RpJBZ67xEThFcPR7w9iBWeXamT77MNnr
OoqkDlXr1JnqVYS4zyoxnUWtPjyXbku2ACEDC/+6BxTX1Cvw1NKq2WXOaNDCcpsOhN8S274XseMz
YlLaMnfds86nZi2gOB7GeVMdEyXEhvTk+96jBkHXH6Yftvxa7NClhEvhcy0TrYxZQvY6OuyYwKwA
5VFvrWM4mked8EHLGXkD3PzQWm17Ci3xADi3eVFZj3WDBdTrsbr53uQuOO/sSyiR89icjQqPc+yQ
YTTltpZ40/IeXt7Q7Z3Y2LTw3NEZo31kNd2GMcfspnWiVWf775HBwo0xbU6+HdUPAQo6xgxjXYgO
wSXQMFk2tybJtHedhWsGu+myyLhUTQMiOG8PbMHGvlsZ00r3bf66KrlQrrEBu0W56XR1KAQEZJmz
EEDZ09PA1sdHlyzjiartpTOj21/591f0BUKmB80zPj2zwn6iHApYuJgMIAZcQua2m4MGOlvft6MY
Y9wCeNLtGOCjVXLteQkDrLw8D9gGGVPJZaKPa8OBG8y4tWVJ0acu6xcnAhkPTZEgSCPXQ38Lkra/
er65jo2q3LFSkT3aNODjRBfa6w6bOsbxnx4F8+b14ROLAMR2B0pwD0N1paJ6FqtJp1WshlH8vfHV
dlTwRGwAo5u7dvwSYyNBheV3nvAOXZ9pleUrgHK8sI0FaLkmRri1WvfTLS37qA/fk2djwRoPsCrZ
fRu770IPDajYlX3WO5s4+njsEvUu2eMKxivBYDYCXR5Knm/DIhirmh8Nij7LprR46bWYHqPbxJJO
SJKMIQR0yVWGaMUClf5xcNNpq3VIy0l3JShszMzAt2g0foXlsk0sqcxVbiBu5TrG+wRLeFDgzJ+Y
zXW4iz1OXKDAAh85b78j+xtMRszSTF5bmoi1TOp6VaC8f/vjtWizr9LIdp1LnqsQvKhabifL3BbN
ukkYdGU5QDUs5BvdaPQV66DNhYaYGLFJxhnqYgls8cNwAVBaybvPUHWruhZLQFef/VxgzJElHoSO
5r/VnqpUMaRLsrfO7l6iMlxFI2qtZRuP7QS02GnXqKV6mck3vTF+RK6ykyTs7RtcgzqFJxshMu6s
KtvaNbTqEXBCJ1jqYAXrKM2ataztjd0n8ZrNuBvpFrepK94jmyF6b2MoVCGDaw9NnhwlByB7E1h7
xdp4mdwNytKm/A1daKRFUlsLXYAZ8MMfM83f4pEVAl5EOAoVfxd1YOgrn30qoxf+WsoY2I1ODN7S
xE/pRMjMavgnXO25UAVm8IJ5zUglA4r8ZDas3/GV9QBlgbKgLL+t9g3G74C1vP6sfYr3YOQG10Tz
AdR2lYnWWTtdiSsMX1FlUhH3vY47AxEsyNol7NyTZERcjlGxxuJNFnkKNoPoH4qcZTn1onzSHDr0
Tmf+UrRvNDxEddgq17nmneUIwepmF8m/JqtJ+oYZCj8HPJvG3sJoDh127k9YDuY2ZOGpSEif6XSR
APnFXcRfaeg8SdfZWv30MqYMleo2N1EWGBIKNujW1t5yWVounV47pEn0rKUuY0vQ87sGNG8X4cwv
sb0Nnn2Zo0UiMDa2NejQFJtbYthIdUm9jeOWw8VDZfVndERbjExQhL5pKoL0qpv/XuyYdiviNl6G
+2CIzBdrQhhzbMjzzleT5u7Bn8e+08xKpt33gBlkOnty2/oloRpdQ8PYwr8/BsOwatJgpWJOhtjE
SciqkNis6O4YANuVmW2oqZgzO8i57kgMzyCjD3qeJJmqV5hHH5PBPYYYB3sPwi3FF9pb759QnQn2
jvC2tfG5qgnJNxFrlxPFH+g5E7yHMcGWQt+SBc2XNbs5jX+sYs0JNbof/8Xeme1Yjp3p9VUEXZtl
TntvEmjp4pBnjnmOuCFiSs7zzEu/m9+rF0tqAdXohmUbBmwjAF2okFWRmWcguf//+9ZKLUI9itHA
hN/Q6BhmVPzR8iB+mYbuYebWuWEsdHAiHcVlr/Ylly2Zcy6ikW/iN0WXmt+kUl2WRGILDv16ctM7
QESdkvc6KTi15VX4lTV8SXpVUd3QL2paAOA5slNckNasA3UIjDuMIjCCA+5oLSmqHxfxj4sYwciP
i1j9uIiXHxfxj4v4x0X84yJm/PrjIv5xEf8fchEHFqNUVmYkdBpr2dsSM3OSa892bM0XhZOy1Fg4
hTqRxjaFNmJpzedslMkNCrwpYzo8T4Gx66Zi2ldDfuAx+qx1EB+0Rde9RXYR4rFni3Af7VBx6JBk
lIyDWhgxnEBAMi3xtE9ifrBYQeSWondb9D7WDCpAuZ16lovyOurycMuMBV11fhp0xWgmgo/ew+kQ
WAGog+mbpoetHtDGytVok+WbicbXFo6bRf+scIRHuhahgOfvoRfNfdDVASduHCUGAb+oWqIbPaOZ
slARDwk6McaMiehRHcjHxtkW6bRbtHA8zjGcoWX6NbPx3Ex96+wk+4ezbmg3WSIg1k8DkJzkeXRj
a5fGVgz4gf54HUILot9RtygSGjuirg0tkOUaybEh3vfUPVqaMSgvyKC7UTRdIF1CwDrEd9FI8ggW
R4qllD/6SGyymLaLReijqVZ5OWmdtMr57xPKhnV4w5EwPtiyfpClYbETi/b2hCa+n9VVloc3eUag
xWbdB8aDo2oNZqsPk4wJSXls6rcqedPrTmBgnHx3cR3iBebHXIoPGwsHR0WILmO0EhNFurVs420S
6V1biFXe0z82kkY5ig5sFEAsyA/BhGcign0HvIX77jgBKUPzSqbpJ/n7Jy2Qu6FM3mabwOdkOtdj
UEIUmWiGzkWB/lsnvdCiBZtN2InGQCCr6B+yvvKSsmNRSFh9N7dL/zjZLSLecj7Smbkksk+gvy+7
bVos0usK4r1MnjepEdCVAze4MwPYJXzuvSSUniA0Pypm7HFIrb4tE5CD9HkHSgvbbMF8lvTDHlMB
3fs2yTkCN2s4af03nNUwFt4Zg35WmJQ8tY5snebMumraUBzEMJ8SmzQ7aE+d8atqYnKuWfCWx9HF
UtMxQJ34SV2BYCnmTb1/ZQfhE1PAU6v3xnZM5cecTfcEeuhG1ru6JdJqzvcZe3xfabeudmotRqRZ
wLC3yAoy1yV2MxkboO8yWHntMBzzIBDnlTVWBLF9ipCbk8zqaA0QxV5yzstGUyCwgfsgWtiQbGbc
uHjNdYamw9xpEMeG0zI6qN40MW5NMChV5AV16hxqAvl6UiR7V0/emBdXkCAwkHZi+FIVWA1JqQ+k
Zb7H3xxsBggaUw6HLS8I29dUioiT81dikk/+vY7LXyoLXOzLwbJXY/pUE0Ie8yb3wgJwEnmcbTxE
RKuBCo2Oy6C3u0GdBzwPT0kuS4YsGqNrWdFsNHnjNdc4jIYDw41IHG+YqfOWpDKlxprSuCF9+B5T
F2nb4iaLFDOnxr7WC/N5aAhz1rXJS6HcZkPUOmSCvGyb1pD0pYqSiCulg5lkpcceq0RQm3oxc2lc
bYKaVkWRcBDMhwLawlFEaswMCclozlqLj4yvLCsfa1hihakl594ELUDTh3chb0mITGdJmpF62fSa
FSk9GDt9kXbdHO02fNdjmpVas1d9uy11WDgNdqKDKdAizepQNs2DYTKSZnUIQCG87IW2loyKL5QU
E0As59XK3fcyFUhJq2vdSR76iBR0qtUFCKXMG4EOtBborRFaB2sltvLCT7hCeHw1dFpElCtZeI67
QTa0h1D+kONMCDAwDdKJw1QIh9D+1TfOikREYnu0O/rLw6j5VVf7s8uWmKLawPWuseAmTNeLxCTE
eu1WS2lipSSFDdt+arra4U1VmRdlH1rwnaWStJGiYqKYUgIJpP3b6AqEI2KyOiKTFQ7luZutX7Ec
PruBwGG02hBVWe3YKJKKRgcEcVNq9hsbwPdQHwI+djiqNRK/ilhsSD0G1wi+7PpDi1GqWaV7JM9z
LcOmOqMC4d2yhlttoMbXaYxpw29CIOdkgjLnhvEHFaanxYw1ekgacXb1SppsXwRzfcy5cjBbtYnm
smVpaIV4w5RBxhqe3NdhtL+lNLkvDY7mJRRmskm+B/i9vIF8T7ogUaVdgWnOCfapvkReVbAaGolN
U/uadnbLF7dqBmZUCj1WhP+Tq9Jjnq/u7GPGlyAYKJovVnhJpmfHGyH2hA+o3OkzFzAaD7+gZsAt
7Cd2jLl1nwQsknJG+8phsG4Ihy5p8zZl9OVHoRu+AZlF8ldojZLuI3K3nWuDORO/Cne2/C4wPIE5
L0tGSlFz8NA7jnHu+sME7/DUmtUOFFR0xGbzGTYyYamG52vOCs9V0XBPqp6UGGqYjCvz7CbNvh6N
67R3qeBVpDMbsrmeTMeTBrqs6+57ys1cTkLftoXLmsTD37xJCBCRZLkpUnLWjgNIr8bZ3Ovt2g+F
WRdn46Pb0B3stPEp640eHpt7bUv9NrXh7jSB88FVmVmwtRCMmbl5tVpPYCmcNAxUftfysVkCKANV
VbV+TKQzvQaQOr9bGNH9pK+5EqBl9grsfR57++7AYwexCdOOfMstPoqKHxBlTzX7UhaaRLTiGN+L
1oHMCeoD9MQU6XR6igdKnimgYiuuCU4M9XfHkHgcje9Rg6tWcBXlr8DeuuV+0s4kbsyGz/i0QJug
YiIXjGQiltu6YSTfUJUc2aLnFLSMGhjfJA91Oc07JwOT2Q48UmDF3rKlu6gcrrC9vNT4O24QrVKZ
C6e9yJF8jvkkfJMnrXggOF/EHfi9UX/L5YTEFQSGTWissBrigwlmmKh2/GRy9s0CTqds825bJNrT
OHPRWnB4GdRvID9ULA2IWpQdiK9xyZ+XZZ+k5Xc3qpMZ8rtlwtrPoKz4jRi/IskBNsIqS1vYlHXB
sdDcsxFT/soIZ7uhLo96ON8WE7wRg9DORgEuLfXimWcPfTs5NJBIdORE7bsBXZGrOawUBdv39rHD
INsQJwJeAcipm4f90lv3RTrve8tA312vqr6+ODNL7kntiK02ApWoKLolE6ErGCsXwbI8cKVpN+mM
9T3hit7GyIOzHCd8kNJEMGWGMZargGjEcSCq5tmBA78WDs7GNsvbbDyrGSGyjK/1hDLHsLyU0euk
mUd7ICVn6naMwbzn22dbl3Ez5jxgIV/HA0yBSXoa8hvU4mzf2dPvXHY9fG9SZ7t+OCq6MmyycpIU
03QZla86d0jPZuPEfb9+QaYENoGeYJnMT9hrO2/qubKMdolh3YsjJOjJ9MWf4iKL1fVaAh6n9gJ9
8mPdhbCdmm0au8NhKTSaoMy0Mxtg8xKOr6px5w2Rt7lQ9LJwjFUBfuFU6TeNez1ELtCguH2KHLii
7n0RjR8pXvRd9bIkPK1UHUBeVckrM4teeOisvNJsjG1vv3AFNchEjjdLp91ooEMJu1CIr6/4Ep7V
JA5E2HuCgJKSjctmHpHpV2XQdiZnEYoGJ3I97SIj5nneInJkuCFPaCb0VAXIz9BRPNFtRNPERjQu
DtbKZk0/phl9dluUPGeNNOCGKKbk4nL10sZD3NcWcK09hyYoWaZ09rUQ4Hw7EMWLWSy+XDeNnfZk
ZEheA5xt27Ato6NWPWbZBJocaq/JIxMPUVBGLJYybHH2bGzB2i5cSXRFc34xurPBfnEe6E5ZY4i+
Ev+SG2Z3YS5+5cu5opPi8iGPF5qiTeQ6wIBwYstRkQFPRo8nbLp9tWwPWe6iOur6M9XSmLQawEWr
Iarr2M/6wlc8Lephm8hPzQbl54r6ajQMGhph/xBZjnWohgKxMeSTMeAas6iyAMQcIPGktamWtvIJ
K7GDUmxpRtjU8NHe7ZT9EvmDDyfksUk400MmAtOPxiGBXUCfUxhs5XnMSv1ewbXlzW7qGzxOBAkc
+yuXxoUzuc7OykAtaQ2N5xboQrTY/lKLdxnSTaSCa1Jg5bDEEmpOY4rgVKHiAjjSVKf4V52May9a
P5aAPKyNB02bvyOreUZMt+dgczdZzhsyTrqxNixksk+01d08coC3RYLKJfVBJ+h9FjoDwVW+eYZ5
CAVfJIUQrABqHsa53GRFoO3zZXFgn1r+lA83VmrWN1pPz9GOmmPOjlOij95n4XBl1Mh465KD8DgG
R0dUn2ztLrSZlVUS4ZBLekqPGXZEillsVCfwAYXm8/zC39RIjaNuhzC0sv7I06NvurODrNT8JE0n
eZG4HiCf32JkNRGSZxpOzeQzmrTboszuE3t4XgJiA0QJP0vXLLcdD2ZVJw7kLj6Txk2PRNm3GV07
02o6nzJRe3Cl3JoTEK8qei+sWMGbKS4EGFU6dIFDFJLmukHNEWr+TFaf9kpbA5pGwZ17vXEZ6ot2
6m3tkVDOByo9aN7j8DLHU3ZRRY864Fuvz2lnGPfLzKBAEPJY0hwEdMdIAIAJNS/0okuWAfsjPptW
6XOQ8ojeEK5F3We8ms18cvXijfu7Ul/F1DxaDY/qyJ49CrU3ldafupQDSDkVb4kDbzE3Xp0pSflK
suDHE2xtaxHfDdZzqWeHpY7TC0L56Mi2BhVoL6XQhfUNks74PljGa9F013ZqP7UGD5JDbGE4lZBC
S3+igsq5/Z3K9L0B04BXzwQjKpKtVZKZNWLLV7LnIGnoV8PsDL7JzAUpc8WW3i4JVhTXDbdcpOBP
cyeqkxr5P2yPT4Ycr+Oa/HcfwsVfRHCTCOrjIUAlqnwQMo0pve91h11qhdWgewzcod5IRfbYzdKX
uuxoWKOtlvXOpfcX0f+udn0DG4d6C82yeWVKQAYesvhCxiTY6QBxgWwmqBBwSHbi2ikGNu1rKcOs
TWCTdvni2gw+5vk5FKA4zTI6A4Qp+P3semv2N1I5u653SdtRs/aTAFCMYxic5BHRlWm/3kHtfDuu
Hu7WxPQnn5SLeFrEDI3yFyKP9W7Q+Z2YipBeJznK98eW/LJsp1/FnF65uVuzkJ2vBiJgftwk+6ky
Pgg05mfTpejSTHxm13Bsa4ldlFJ7Dwp5rcfZk7qfE7ouYE0hICeEF2s6p+V4XU3dzZLJaufwSG5x
v+PxcqH6r4mjlbPWrZPrsVkfbubwYbDSfTcM1pWA0yRJK26cnnu8HpGTE3FzNOrkl1Gmh7Z9ytLq
TUVdBGULeyKmPOZKvu2q18riclMT1fSzqANDFFe8wZZ7CEzjVzBm1pVZN74xokMNcihIIVlxgnU7
2Yt7APRPVQ+HCUy0X0gOV0WtbRFYvskUk+A0ThddlxW7ou9MfIcEktUWn2G/cxxBPNGwXipD83se
1XxCho+JnsKsaYLQ1yrCrv0wQ4AbSW8R/6R2owra1flXwpYeo6oydzYJpnSN4hn5jIWP1JDbTQ99
vPDaMUTYEOE8Z6ZYVqArjeUVDaZAis06pmdo89J4jB1ycAtnXt9SerEzZyABYBM4VI/asYODTgxh
S7HuI6yTYxyoV2FDUxwcZgmD86Rr+CsrSRu6hJ51ovdclLLySDQ0cFHap6p0cxKtICPCPvZR89IZ
J+FMK5Z0Mu7LrdDqR1FDLaHK2f/oWN0fHeuPjvVHx/qjY/3/Rcf6UOb871/+6x/sq//yh3/654yt
++/y6j3/bv/9j/rDT27/+vsvh9+l/969/+EftgS+uvm2/27mu28U1t1f1z/F3//Nf/YX//T9+095
APP/lz+/f+Vx4cct1afP7g82Vt2kBepiS/3PlazPZfLbny7f//t/Y12AnDX+/o9/wN8VrcZvtmW6
puu6plRCOchbx++2+8ufDfc33XWE6TqGkMpyTDysRdl00V/+LPTfBI+1QhfKIixvS7ypbdmvv2S7
vwENMvG3WoYp/vxvr8TN36yrvIh/e2X+/s9/Kvr8piQw1/L7maselj8yNqJiNc8q3bTpWLnS0oVp
6o5hWX/Us+aMAU3GrvCPfo5IP0eknyPSzxHp54j0v3xE6sb4vc/xI0yFVfjSykADsjanNXHbOYS5
9cGOfet5LnsHCrpHuZa5UlN/cYhFsBBriRdzytXmufMcfXkZVDT57Oq0Gyuh56DHc3ou4mSbt90z
yMaA7QvtXFnaN4Y7nvKGobo1sowznCjbN5wUE6dMOZNPid86Mtqmga4DpDrESSauogo6lYMxZ8Pq
EO1QtIR+Mk8435waIMGsWUxRCkr6zJaZY1Q0Nzlha4o8xJA9Ky1ko6lRRRvq4bqdOu2oFQtYy1rR
SojzCvR0nl7geZz9zKImjyngq1jy9A7q26Z2+m4XAgzc2KxJx7nOUJ+FpdenxTnTE+H1MbQEI0QK
kI7hYx+Y9kELnXd3AAbSPNg2lo5F92nSOmRFOKmnjK8QSD3XWjFvR87PHq3pl8quWBMqhs5RIV7z
Jdf2PRjxcwpTCvQAPUtNi7yQBwRHpzdU9DFIvGl+yaaKYSuV3gH9nV7RT4m09OR2xA6yPlQsZdxP
w4JnPcxG7E9Om2DHmLedkJonLMviTaeHzs32q/0e48I9MREm6WOl9ITYlZwtfYKrQs6HJUDiDzPd
k3jFugZsSDUXBBeUW0peYjMrS6POtCtYZF9o/XJbh0y6p2otPUR6C04Y95JGggaor7EDGwxDdcyP
ZpZ+D+EHk7vj5NSMIit1UXWSTtlERMaEcagtqUsYQ+1CEVBjzdb1Mohe2qr39FenveZC9wyMqzQS
NFIc1R9alZZ+VcivzmUtaaT9xSAhotdtEftsb+QQHhSuIdVQ0ZK2a27MQJvZpwXyVHf65Jsd+Gc6
SgerwYrSMaiMa6HtYid4QwT6FZXySw71vcwqAyBe+R5HAOwWoyB5FBaMTGGsm5Iy45IE3V50StwM
4WvnvBa94zG9lecIsYufhvDcao12cRtkYH0RG22GybmcoNUtunI8huB4W0YmWhmdNU9R0dlWEKlo
TBfpyW5Hy89MnDPr/DwDnudViXE0KHwyuVPvDN0BgbBt6iSJo1BSt6cW81Hk8YPdLvkhVPodj4At
ISPB9Cdx4CbK4wCZxW3i6NSw8HKjFEFCGtD5Xl/1ernKBUuWplzpEORMApHj2HBDYiVw07uc7vF0
zy6XlEHhMDocp5NF/OFUz+qlVUJeUTI50kc822AYMEgCVADUu7MnQwevKrpNU1cojerhWLWxz9oj
3iRZ9W5py3PJ7lEZt1My7mfa3wcpYACnFNJck8VbA0bFdVjhJkIC8GSwdYKyPyftVyMYL0JBAaRK
F8vQArWl1niZFiU6iwWxQGC2hwDNwqaW4Ueaa/dmLLy6b3PfTXUYUZX+GCfY3qLsUu/sSyNadJIj
fLcj2VE+nskldQaLjIEFaDnL28IoYNugAbVLwM+BrUH57oN8BwWxcbpdVpM8GUbnzH6lMpJvMgus
LjMIglmXo7pkFYSKJt03yJtMklunSjXArKP8srZQBgHI+Jr64VwXLakEt3ithf1kTaTPrFI98Nkn
WEEtaDtq9WmO4Z8XFMJbDZRGBRCkzoJHRGIwNFPYlLEaCAEa1KnhCIc5jEA7p+/Yqwi5IxAJchLF
VmOj5uk5TH3KOUfY+9RaFrBqacAor6vVSaU0blMB61RawYrcQPRljds0dW7SnP12D6AOvjmz+E9T
d9kQOTpfpwiM98KSwgacFzWQ+rNIfqL4XTmmeER0p3oZUHtsMoyXc8TKQKOJ41PJTE3nZDQ2xtjB
YGguPqKweQg09q6JFv1KK+MgkgRLUgrHMXLzd7S3GgwNPsud7F7NFL6SFToHF7kjTFWHNre7YyOV
+FKHUFesUoAgfALvBXWXWo+IGeJWHV8KaZ2cpM5OidKgFRSUt5xQ+kmhvpUq+20b6redySK3LAJx
stCppl37QeV6D4FCo9xnbfVpAq4M8EAsUYjV0Nr2AIy9xln5wa3Ykm7MfbX+WosiLYB242ULdMw6
EFjQgoH3getuFvaTFy+AOkH1XEaKKy/GAFZ7Ob26MN6JsYQtp0t2uynihxGzk9MivTDaemdnpQG1
UCGxhOgGqBxTQFm8Ewl84o1QG6vjw9lOrDRzA9nFMEETFt1D0wTzrouxzSq6vQC5U7I4CKAGdkYc
xCZuTpyCI6IvrAFLJ6GdmOilX0ygEmc5AK5ugDlOB33VMxkF84hhCPjqZfCyQ4uUgo0XojE1NqQu
9z/XzM4xmC5Y2nru98HyK4LltFON9KGCAPtrubcXEfE+To60lnXjl+rUmpeB0J2NObTvOAPJWJce
E35rA3i4oI9H0ADhzCEPWzJi9WPYihGkJAj95cpIVohCAfOeit5qm5N+naXKA8Pg7nRULjVMp01u
lJXPRmUDkW95LAbiA2V9G+fwSQPkVsf7ySYgVgqAikOHkCVChKJVJqKSXsALbBmTz1xFWftBPDOq
y97gIx1V/a+lqPcmXzjAbCMEPfYvG1kDQjUzpzxApHimTHjQiJDxA9a/eoyfs7LRFM1oHbr+LnVt
UIHr617AamFFrkPLYNutj9qNk1NCM3V5D/xrn0vYYJFTDSujfNtAUtnKdII4bpxrg5SQ0Pl6A54l
J1i0bzye3VkZZqZgJlqW58a8I7z0oCgTkw5NP+OqeHMzQgygwiMfMVLqW+FykY+V2LcJUki46NKD
oxF5eaj2ATkjY7D7gz6kxm0i1Xaq2ssxpFSKGrDZhEHtj3YHSaB7bd3+xo6H+hhNcEYTLd9VQbsC
KvDrJHWz+KIjrzvb+YNeExVqHJp6kJf8XGcLCsTI3VUpgeBy7G+M2jrWDmtNwG1RDbTVXX9SGOA2
DTS46HjmBGFlXgHdJXglkN7BiaZVTTirXwoo/uAB29b+FWagS3DvHet0enUJYu0bA4JyejTkcICA
dFRTvE3mbnoXzvwQkyfzgzincMwSfpyWvTlWPGbj5JGd60Pu6eFqYHHBGRlijY2iXf4y6sO0o3W7
cyfnFacLyCNuNK3Z4+zq5TbUrgdHEC822Oe0WVedZDRe27NgVZfzUMGVBFkv0e8sLS9JaT62bcXi
BXIVF+/6ZCeUujuykAtIp7AEW7rIpfKCQbFLg8PDfhZibC/Ti06Xr4PJgxs7LOXBGiNfvdb1I0zB
qaG8NCFUHpJFaJ3I2IHezK2VIGBeDQtIRJM+6rpuwlrT/GqT6HOydEyJI+HuIvXrSQ92TTzCuk0J
M6Tj9ZxBYF8kG5sKawWxEb91ATfMxBY5J1jcXvvw3AXyNmlmNN+rMzJzXJ22ajNwjYjOEi+Il684
DcvahI1RYAdrEeLEBfCIMHsWTv+t2wAdhRrRCC39iL4LD1dmsvauR7lbFh5AYHHHPo83PhK+8GDn
VHODjJj7up4qWue6cYthQwT8LowSAjNQ3PrxubQBRwZDB/macvEEQIubO8ZZQINa+Q7boCcqAhsk
6e5cOtBQDVCh1w6XjYA7fbXQFp0tc2+2XMhY46HD6azK1+PhQ6/jO2FYN2bZZv6CBsqAvXKaWi4j
zaTN+Lv7yzmGy+XGMXKR4rEI7Hs7nC8F0IhUQ3HiivtALDakR3kDWTDwShhjic5ZQU7RliyJvYeP
dvsTkPkJyPy/FZD5fRi+DusZuf9h0PxZVuDxw6j729z5H//4139uL/C/s2D4v3V3IHUG/P+D3cFz
TC77P10e/P4T/rY8YEVgGIaCluLaihOuNP+xPBC/KUexVhB0gyD/6Iz2/215YP0mlSEtx3Yc9fue
4B/LA2H8ZuiEIZn5SyFMZdn/MwsEU7f0f79A0Jl02Cb2SteGQLjuKarP97u4CNeFw39R0WwnWYY5
QtNJXTUzTqCFBpKx2j668sUOQNNMfX0OyTbCwEBnBjAGuc0E3Mm0L1qg69z9b0FaVSczJgYhA8sh
WCne3cCFG5WlPGlWDRdtY+BmhKc3Qow3r+hRe85uRdvnF3jVFGJwU3jLZ+5KvLYR+dmZxlCTRtts
IFLbTtzJy0weQ4KJWkrysKp4BohEANraGJAbwLhuBDfRoFMGyHJjK5T5ZuYjQtoMvYCdfsX9BGx1
kJCuVHVj5wwcSptn8XLAogCWKg7JadQv7pRgWJ+HjKDgRNbVzJ/ToXvuw+E+ze0a0wS0pLqjVBYM
C3c5gAxbDbM29o6XWCcjLWxcwCuljVNGx+FT6euz2rVb8ZChVWiixh6OXcPcZ7RqXDm6eWc00Wuc
AJC0SmLMvWNr+zEPm3MxRfhUhtrdDpBytgIZiVvheIpnXgbu/TcBuG/05Xd91EO3DBDldo39moTp
RUUCl4FeGiMU7udqWwfhGyTfxOM0bOzW4HLGvPBaDTM01RHCeWngHwrtXDtVhm6AWTWf0jC64R3k
GajCW44P5msHYExDzvCMvMHEIqw8iCuE6TWCP8XcbI3AQAIGnt1Loe1udokOQDicB8ev9elJJDlg
+dIGst0b/EnGeDMosrHCNvxFk70v9IV2QNfD3ipGsnoIGFI2YIc8/hW3HJ3JT8fIy9p6Swq/OGT9
C/jrK8LZ+woMpgaydNPpnAOajLNb4FCO6Rd5YdefmbJwztThawEcwyuluBgNXloduaGA/lpb9Oic
qgu3jsXYh5D0Uo9XzsR0re8xc7tzNGNq7fB+LsRxnHBtvDGQkU4UebNT8vgPydkzw2Q9fRU7d6Zo
0oCrTgVzAmDytq8cPl1jyu+pO5ydKUDtdZfzsjkgG1iShwl83BYsV+gHpkWTp1o8S2KCrwJ0rQrm
xtKSdzas+V6nZgIiO3X8KEzuhMjxfPScGcI0u+2VPJoyAMuCyZT4rzy2OdAuGnzPDVCbgwyyN2Iw
kL8J7Xp6EXmGXpGG41GwyXKkWKp+6LE3+HSsgM0rY/0vGKDqvfLsiXmOBuOmqeZ677jZsVO27psF
3+z6fagZCoLZbNe01cy6cjMvIDpjVx9vZkbj0pEXnJ93+oDRyAlxLpgtYTtdlTkCxbjx3Z6xLZJN
hR5kIcUpn7VQw5ZZzQlHOsZmIEusEmc929oLmxczzq0vt48YgzeNABiTn5u2UAwg1gnf3HIAW98d
S6lrXU8xs0JLzZMVLtXWn0mZbEcDKpjWd4k3ue0xL6kyuLZlAVSzM1+Oy3fo2J9ZUuJrD4ddKyHY
5nzqmSCMF9M8dsel4j3vl/lowIpsMhg5U6hpm2ChzVBFdNayWDzw+To5sjzP09OSrtGvBtRxt/I2
a56CGQ3C7o8ZjoSqPaQJ1oeyzI9SZhQeBnHSQx5hORrtipx8YTgQY+TM3YDnciWDg/yzFg+JWWT7
pTKe54KNxZIiJjcR20W9ARwO3qbZ8YHC1sq4MKlvaqQLOjKopOoZDiretMayeOGTcG+kZuNhgO34
6ri3ACe5jOGnYM6wyp6I+zGoxGQ2236YFIEnao2DlZ3up5lvf0LDiOkVKg1pRAxYeF/GorsaAjve
mg0sUr9eS5RW0pFmXctrpQnKlYPcxrbc8SBmpoWBpb+UgftSdu1jZoXvMHX4RE6I4GSDFkxyVElp
btrr1DvMsKQ5Kcf8cmzPIEZ3ToCUWpmgoOUD1ind59tUeDQzvvKFK0Ezx0Tfo12f2lel5nzQpmUO
E2inHL1lFAnkB2PJWzN10bloGMfZsjG5nYmjtBSYH4FrQbtpjmouzsQZgXotO8hK3a61ZoJ/vfao
1fUdfLSrzOZyWxvhIRLquCTGvRqdaAsO786NCUO3pvncVCXzeACi3A/jj6JRd6PK7t1Iv8Bo5Fkc
/HuhqZ2b59s56PfMcTaDFd4WqJd1xqNK4+0naHk9mNqj0yK0EQBHzW7irJm4znZxm2Mh2ua2SCp1
JIOrEYzVLxFCPC9p/FaUKRdC97qKjf0cpBk4MgP7tcMpj1A6OXLKuEydY5pl+VBspsZ8U2jQKkha
fQBAP+1oPi1c2RF66J5F/68tZ8WfSndB1blIkGg7NG6H0i1jXyRWeH3uQjp03d1KDDrzETmDR0KS
M1if0cxpV0a3Ta5dqoTqVA7y+rLXc4YyVf8Ztd15jgfQ6vWFPcuzQ1MEouUW0OAZnJvYBpVLBrfb
R4H1uZTFxdw2u6VEpdbriaT0HeGXSabHslg+bFtC9h+m4ApQe3s92Zn0rXoyt04acKAuEfyMHdoc
jTFdLjb5SlV0Mvs0cF++wCYkGkhsdktcVAun2yaaH9s0gtxVUFgdvBBf6o5G7m08U7bp+lZ51Zcj
ksETZslrbB0tWbxULYYS2cpHIbLyFA6aOowhtyubG8axG8BA5bnr81Sw2j87XjRdWN4UEbF2l4xH
qzyxtqguXF67jSs7Co1y68z25LcrSTbr6xjMXPre4ypP8+5ZIJwrYnfnaHTJHZOsbsBbgq2dyi2g
1U2ll82lO93pFvfDPoiTvV7ftsyvANsxL7Zv4pZ27uzY17S2wV/pu3xqP1Tq/uryzNo1LD74yDib
VOf6h41V9xAql9DoNo5iUuXm1s3QNLeGgnttKgbq5iUtJF52Q/ZXfDI2aUWHexAPTZm+j40akbpF
xjmypltJSZTBPOkWqsYP4WBUB+R/V0WofTCEPprFgzaX/8reme1IqrTd+YqwIIAATnMg58qsKWs4
QTV0MQTzDFfvh0+W/MuyZPvcB3trt7a6u6oSIt5hrWc9xBPe3rT3bZPPEYgweQcloQlj+NmDZG7s
Z1IjP0aWFeR6bHRxwyN21bv6Ar87IKUhWvwNcnqWRXGviFAVef7NOutaOqzjEt3d6Kb2kVTdKcmY
fjNWOLmJ++MG0VXAJ420jqNPa57teQQq5mDGlURNz/NJudV81IlGxldBTpczsiOemfv4XgVe0emY
FWV68+DN1o7qw4LyVd95W9JTzYzIIy7hIZkTNMbJWSvSW2pQTeEVYbHjPDladjfC7tOorEucTHLb
sKi9kjZ3EEPylJFN4bKEtfL+GlnjQ3OcKwt62Rg89wWk6r7J9+UwPASp2T7IGMqf0opLU7oVTrlt
oGG1CMdDu68teTYYjNYW+wUvel8musScl/+KFH9vVCOoD6yjUXQfNn+TrqVXxPOPkZEB13TiyI8s
onsHU20VPj5ibzzWC2yQD32gfyc2pVROD8KCuP+HLJr3NLD9bPmh2M0DrDLFMMvOfUMUe1Fru0pY
V3Dqz42bRKSTsSAqJB2KG/D6R9QtTjgvMZP6PUppP2wt/qhG+Ww1pIMB0R22jlUp3x4tczsyUlzD
ZEjPCbxCKSnRgRNfg+kLpPklyvJXRxZqp8LkW8MaSNMBmNKDaL0e2a6riqiYynp0h/Q9zrkTDMba
nTU7Nww1wxO7Pa5LcMabggJ3k2jQkkNSXyK9eK45ekav+qfZxbtUOPNKJuxGR2zi8nXkBFuQlJse
LReKIksJoiw8cswqaJkchUTwha9iAlYRiB8s/Cecyi9hJp6KzIYqWI8nMP5PumW7p7gcH52uSi7R
CAquc5rXQiu5M+ffTDXzEfcZp+3oOluN2DX4h5TkSPh3ulwYf2VUrswMkjOLi56xauZuYS/sOoXz
rupi9qcm+xcPt+5jokYufHeCaWtiOyL1LcRil86nYTC9TR2SuDp29Dh98UKQOUZy3cyptGKwqyJ7
UgLxezRsJzCgF0aiaw6RmnqkexQdZyG2kHDoDL8ZvHEbB5gU4DHAwB9AZ8xtdacHMt2cjXfPwRrC
NoXbauIFzoi7D6bDTIApHqDXrIxeDIxgTXOM6CXJuOxPOsji07RkU+geIP9kznlp/4jWRKEx3plN
fzhGjw6ELODRcLJzOjYHBrLxSkadvRa4sjM3TU8N9Txb0fLPHXfsJ2f2ohmbUu1lDBQdArJ7Mk0h
MA9akT0EHolXSWf/RYbZHA2bt9DQ2TPrYi/Icwk4RVa6F5dwMsl6Yoy7kXV47+lQzdkNHzItvAhG
oDvL1YjXIzK1BA1AWDpeXTs08JbMNjHqI9F6bgTBdYamunX0eg0JABL2JbD1fSMb+wKUU16UWeK9
dPUX6eDgyZvT0NXDFnN2sw1n88PqIB3khLIxNmKVRS/6lLfhBcb1Xc0QRJzRIQxMr4dD33FPAS7c
OG3Wn2IHvnZgmISJj0m24KDVbZ6Lz0nfp63OlVeJ2BccirEpvj3bIBxHhxrRFNAyioMeEKe6WGFI
47wmKXDMwWt2ZtdeUls/D2VM0OcY3LrCu9S4fRWh7LqReNdE2reBJN+2gcDtDNuxUylP5VvUGwrV
ArHUunQvdpZAqMDufajbrymZp3UWc6sKjcAu9DUOIwoHJHwFbH9yglPSemhPiQ1H8uN+VbZHyp/1
NOK4d+W3zvfvB2RCwC4nQbVhr4rJjY8szoRB3pF2m4X9YRvZvQ4xcedaC7BEfwuXjg/g/39SZuB3
j8lpkt9Fq0fbvCCqsaVWNTvFNjLvgt0kAVWqIikPjtOZa2jxq3CImWbrrm8bg9rXJTYavZNM05OX
eXTvSRo802wTtjy4e6HRkXgcx3iNZgPjdGnKxAcnvFvSfvUqmC78qZnl3W2A4dyM0QnrnbjaAXGa
JQxvEQyN7wTEreTWezkzq1CghKeut84Kq5UQ9TfuO1oQE+AxXr1oRSV2j+dI9wncjTfgL2NFghwn
JGdYRsQz+WlzQYo6c5XEIgt5LB+NYv6OOHxZgmkUVNF7r6UO0SAQWHLXKe+2RAQ1U3KdCy+8cmTP
h7mGVeGg91mFQvNn+DQkHxJ+3FatXFGBWKfOgnag1Th3DfO1zr0fUkX3E8la+JTznjhq+zUJ1lVB
wpkRhqtWuYr2nmsni9esbD/IIyBzoNlEAal8JrfmpiTshP4e+5emNzBJ1RIVj0wr4UwQhLSvYtck
hMQmsuFKCC1QoXz6HoxqXjXWSOC7pe1dPdoFiVavbCv8F07tr93tk05LOBT1Xyiq75XrItywo1Pq
Udb1oGSPiSv8Wpuexwi0c1qhtuJ4z3aGVX9oKQMaSdggMqRyi6u25TXPtiPf1WpI7DfHYj/uBezS
gKAH+1rhLqz16GqPRFh2fX1tUyI0ipBBVjulhxxv3mGmSjnrwTFyxCWqHfNYlOJZC7JuO090L3lL
kiMQZgAP1qZuTSC2rAprqd44GklT118dJwN5sXhPsX1SZTDD43HcQ6ZpNgTSoNkqK4Ldchjb9k03
U2Ytqj+3ievHYByMufwdLLGN3OiBbRlzxInwvIdFZpVRBa/0CWTRbBaTP0ut50vhIhhi6hdEAEmW
H0fPWtz+ySf046YU+3jUfvUwpC7VlnK7r0AGwNwQbrh3azJ1s3iSfLLaS2iAQEihHq3scPRWybSt
ORX1gna0M9J+Xyr6pHA4mWAM9vRJTz3eex7MG7fXg5iyhNDv4S2bg2fW3i/uYljEnPq6hJawkOuc
r9nuDqZOrFiRJq8RPHmY8hpZW8GRV7xrmos1GCTI5FvJ8psJS9W9Zxy9oCjmtSvBQaRetIkIsQbB
hFLMPkrbObsFls6UPZyj+kPbFQBQnHvpyUuWeyaEYAzdiNWs9tBJ+U0VQwLAvC2siMXrjREFPtmF
5Jr9Q7z3YVGRMav0PkSQGEAoDFaGbOa2czneRHc0tL70S+Q4WjjR//Ek7sg7M13jaR7DR7pgNGwR
Qeg78DIPDq52r1wMfdUrb+HnHIvPMFR+HhEZn2XuTg7G0yS1P3PBzVc1UBQtT59mIgwPqaf7g2IK
ZhjYKAf7u9e6+hyDT0oldsJGRETKWWH83DJrBhBzjt1K208kWfD/hmRnJ2F86T3D3raCyVNGO0ol
SoilAtWbugxloFMj1HSjT+IGrX0ZsnkOiAel67lrDIK2SZG+kVFo+Hn5F6xU91BG4qXrXYOwUXaQ
ICJQEJ3DiFRXA7BWI8cSoZxx06PhSW/qa5c2zPH4EYCwqQyYQrqJYieqjDsrArW1Uchl7XwfCMlQ
sh2Phmk/2sM3zuErDlwOto6xrvIAVNWXLKYrDsIuIDUPPs2yTo/tEVFPVL70afFIEsdpqshvqVu4
zPX0kBTIh2xL3wdxK9dZwPXPjI+n0ZneUOtR5pQuWRt5b18107qJoH6NSPkdWuaVgy6+9Lq5SqeH
k22jzyzGWxR3/yLwEVk9QOHugktRqCOjCm7fPvszCaN/rMd238nqQ5Z2usE/bu7GUE+JwVSCaVLx
6iTgHpZykua7WPECnibM0T36DYhofuX0LUqv3NtE5mJ5pRU+an3F0TKE56qLCh/t2i8IMuNo28r0
UzyoDOxJRISI74CeoaW+5WXykfTOOmHnTXKd+yeC6nsy7L3BiVUZRAI6/0xbfRkEGPGUE94Xlkg6
FnCJrQMEX7LXjHhrTfURbSNTLSd48vJ2b9BrO+igYDDLezCp31EZBCgZk9jYlnmTQ/khp/42IFxc
xYP34IbNU9Z5R8MiIqnm1qehJ8Jk6u3kTr5RhnR13VUlpUZfYFbtGcFV+6ypyaHHsb7pmtb1mcv4
qunOTWCnh4zJ7hodTXdro/4lncUV630gz7I5OkZ0kc1M2oa8uhqXrymbbAtp7slz+BHO8YbW8Vh7
hPWU08RYFLNrMtyRSryTeSTwhcbQ8JgQdV+jZKorZvndC/eVzjZcOWK4MESoaUdI5K2bj1ZfpETx
xCvYJ5DCmzOsI0LqQZmt1XJaiFaVq1gb0l05An0PtEV9mj8kUzGuO7Qv21pieNdEACOIE0ZlesWr
mJa7RkbHkSTr09ghISuRja1Tb9rXDuHUZYlSINebiwcOPxdnU3xGScxQGW+OgMsQjFcvFX8dsw0U
2miex3L+0VqevsrSf9xe0ji2ETSj7K1AtUJtSXAImyyYET/JHFJs0Xr4XpcjYs4/aQWmI5Ppj1ha
H0FvMhsfKBSs9tWantvR3LrkOKzEQFw4ysqrKdkqFB5JaubeNpPXjigyJcXO6qcR7kXwAHgEDc3M
jcMc0C8tydyqROy2BE01crrKhZDN1GftTCVj6ai9GSYFYByFIxiS09CiUgA2QFOBhmP2ir8UnsNa
UMVSBR94IA5z4a1jfFBHikbYAZr7OJjdTdGW8Mb3J1aBj2NHLhELi59mdg7SGp6dKP5w8lxsMtu7
BGJCAAOTLWysLQFUS7huna+c/1wqKNy9kGCEhdJTiuibvxFNq1SPQV39tYnOI6PegLyD1o/NFzkf
rIE6rlhxzxG1rIGmQJCLmMXivK2Sp1ST38GcS3Iqxu/Sbu9e0P0Z8e84VJ2f9L2xKjxUpYpUIK0F
LMEywyTUOkdxTxic/GZkDxsvcQ8JUvBtLpCYsDzakgO6c1Jx7BB5aJFxRbxGilIeXUKh3wjvI559
KL81zYwQ6+W/LKdIpV9oAlGR0m2gMHEsCH12zX9lgXrUbR68yoNA0obpeMC8HRLRpn12QX8pu+hs
GxoDF9pz7d2R1qc+aT8RgXl4x2NIecwVBltmZOhkN63w7GOek4dIEIDPiibZTJX2G6bzPhbesJ70
4cUg/nI+dtpJn4yDCGl9kEJ2wJcILJZAI2cNgoE7Q4+TrXahjDnUw75Fr0lSxyspnmfRxJ+lQ/Zq
oS8siEHbjjbjGcu5TKl49RD+z1ERAaVH56PN4kQ+vOaVxWZyy3qt5GNl1a7fTeZF1zLjPPUbTac7
paRiSGirn77STvykSTtF2Uyqllg/OlnBdYB4vOpJNOlpQTWwI16A794eDRLFYrpaVskk71god5FT
ofhNFQ2QPIdZ9Y3QDbQ/aWNMFv9K1iNrY1nCqPAeWua/lCErC8s3qxoI/wafhkRwOBit9a0qQa6A
wYJIhQ/k2Ck3M46qJ43RI2J21q9E3qC+h2a4jqWpn/7zL9D6fDT1VKGpCgZkoml3Hqiuu049sw55
I5c3ZX7Do04IBLee8ZrqZEtbtgWmJZgWyr1B6TgxvK7qIjlMkDP7qrQ2Bn6KdQYO4SiCMt6ZmfVO
fCQazjYq10IP5i0jAOSuIzJWpUW32WmupstUOiK+nEG58MfGO0cdxY9Zkdoa5xd8DdRNqJG6mDFt
4C50gdFItjr6LaITpa8U03IHLXwHLXEzl6XFgjsvdqX4dRvDOIuOskdLA3R04UPUFE+iDv+0AhGt
XRTRdiA5b+VI8FLEYNsZbBCbYlc5zrpqTYYIlKYBpbs9F4A5p/TY6oMkDBRqWeo6JAmgR9YK6ylU
5vRiOtXPJCt16XMGznMXmT6SaM0CDlY9ZdBvTrgXLcfrVu6EMFGfxIk5OrG7WqlvQdllbn4UStnM
KizqEUq1ElbCWtKU7ESnjr+9A2OyZlOEIFt82lHBxKj48hhLnuagO8ZgzzZpwnlYuM2nbh+8Msku
sWgI0c2CcVWNDfuYR7tifGqYRnFAtfsgzSJ4Gup9yw9AJPY+D4ifJbLdJPMPeTz0JbYYiO3dp4g2
rYEOdSwbNvvh5FzSMsV1ouQJlUO977UQoaRhkKYbZEehj+KQqPkxlu6zpRMRRYAx2Ye5hBvW7kk/
CDcNdBOUxN47KnYnLuR6apgvNJr+WVnFa8IUh6UZ2cxTYtCvCDNkKseWJTL1I4p7FoL62XJmaKUF
9KGlFBlOs416uJ7Jgmqt6Emaww+o12jTGKwTvbh1z/axaJLboOkvSYEXqLE1DEv11pUORzYqvE1U
2eshN9NNaVDXNJ4erKYTFea0lh3oEag7QzpbPvEp994u4d4CltFBYBGduZ7yCooWXTIjYMSMbZec
YMzU7IXkadCL4hKDLPVyyFIINIx7w9wSbTE68uZmqPicjMghJ917LiZStFgqPmEhwJzjcl2WvUL3
bQ8XozWeeJ79dMmULqYM+GLNEspwph0ahWd96NElBgSYKk98TWPE4gX0UFnBYwu61dgMwUpocGdI
77tMk+g2TQd6chjzTSfqDf0Gv9DTavP/pVP/97ZrqeM//j9Ipy5fczHE/37+d67r//z+/+G6Nv8b
76Y0PcvVbU93/6duyvtvIMbYItroqgzXsf+rbMpyXNP1HJDJno6m6b/KpnTDXszajuE4qKb+32RT
/Nb/VTZl6DZfrYd6ynIty+Wr+K+yKbXQl8dg1NbE4YJ5G1yC2et8Y+rK2KRd/aZZuljDefyxDCwz
ghKxFsmpB0/G+vFPx9fkBkSUUYFzLkbxsPXa/C+m5Ieylt1F3v1zBHLYLGLC6OYUYXrHMGdCu0Ic
2TGfQliUjCeTDBubR4B5UBAs2aS7BLHU1q3on1s5cjjPOFD0LPzC64PYe7bEKk6zP9xMxSpaLGol
WpwpgXeEwRAfw9z7FJzJ1qtpi/BV8ZsHS9t48c1NGMna/Qsde06st/ZQqF4CP0ZQXOR891P9xXIr
YN9X2ORGHZ1qPNXl4hLpGuQKLnKkrioeUXdpO4iFGysyrHMZ+KZhPCs4fMroQGqzl1/NukbWqvvm
VCEAastgRZclcp2O8RPwIZTH7lhRtcSWn2a+1XjzOrR6bjjwTmQ/wsEGQ+ztuukjhLyIoLh9ru22
OgwgFrGLwGGeSKhmwHbQYve1ngV4LzVJ9Cz/2jFNr6aJTXJsD7JwXrs8cR6KzHsU9vtsDtM9yzmG
4vlPRJJPwMibdVB2yAvmHCk6VhS9cm81uyamwtSqrgdH1A6Ra8ngpWI6sQ5i3fZjY/qye1Z5PEC3
EuPMOlPwIINO4n2yC8CbxHU2pQ7+1XEHv2xRbnioLxgehxsQA/omdLWHsMUSg4MMrcugskcKRqC9
TnYZLft3MMU2dgZE7gmA0cYA9FxO2oZYSsElPQfboI7KPWevkWE9aifjmczsdmUaJo64yC78vv9X
2XpJAGF1NWktXDV8oyGiQzV6pBpuuu9nYyunkh7U7G+4PBf/oCn3kBluMW/hiiTlFNDq0qSPpNpO
GeLzgv1rlBLRaEAqKtrgFVLZtJ2T0LtKN+x8LIk6pRHlOYIxuNchplTtJYNkOAQW0Nwm99apRjPd
o+Km8WB2N5SbysAcUg7do0WU4RCRJe8q9FZ6556kRw+CP5Bl4uKtalifCd7AYmIln9kFkV2DefWm
RN8gIXtKhIn3qEUrF3U8LyqFQZhkO21M2x0pc9vMqSrfSZnDOG7p56pkpZd+ly5JuvFoiBVFO4oC
E9zXUPqp6kF0ajy9pCoZ28qdvoAZfsuKR1qyoC1Mir+S+6eNmeRZtHfs15pzVTveJm7zZJtEGevW
YmRiBnGzaOle0QFuMOaR71uFlxLRiUFb5oeejQs1f8WF3BDpq+PYTe1zEDUCAGIu/LhiqGQ5hT/a
w9GFHrYGPV9sp9ZKfMkkI0/Bbpe5Nvml99BbCjugpIpylXoqwLFubAVVXCvZ0NIf8gZNoS/suFkv
Rxf7pHgjui+HLekZx8UTlsd4AVD2wHlJpmuQo7k6ox4jFlsAcx+9l4Bx05dduYbULRfUG5Hq8W5m
35U1XcokfI4gXa/KkBS/OWEUY95sshVPdZHCcTOFuyUb1VgLJ7Wv4pFlPgvsDoJhFCV/DTbXvYUf
E7zzothqf7TaMtYZabr6yII49Rr4e8bGmwinHZVkwTTjKgwlc++eENE+5wkTXnmvYkbqhovFSdYz
tqt3oGH62gjj+0wsKrTVPa5ol9mFvTPIR0TT1/2UbvocKjKaQ6DtVeb2VzuJJM5silyvJxwsbe2I
puDaDHW96WuWUC37vx6TFR6ECsxnRwtc0Q71sTJ3XtP8cq+gy2thKBtDjEdES3pfFanPmoTU4+HO
Nr5dh1HJ5zMoxBe+aTGdD5K02NDc/tK6ELjYtsPRwWDTarPcyMQyVkNI+K2WdBtZVRXB0Wg7Q23a
TJb8rDFfb+whmlbtKFl5mtEFWee/quBIimNC9Ax3/izEF4v8Wz6j+SkarIwKD3cfY8EI6rhbZoW8
EHdeAGSudvsIErm/9g5Kr8pqpz3UtH81sQOF2/4aWp4Doyv8sNHxsNBFIab46lNek6kUf27Ntx7J
YFvl8Q84R2baxTz4k8r3dT8vhHDGjg4PMutq9jCey+NqaW1LU8PetorKDdm6Ww/DFz6w+eb0RAe6
Aq8mM15Am+jx/EY9hoGJNAHumsyT+TDteVbHvSsE0wrLQ4zYxIemhHpX5t2DyNppq/e81gkD7prU
SRMeJcn2l66Q28CtwU+Xttx1Ib5BVxD/hxEYWGsImzSD5u4yutRiUO2d26jzhO0rjBmcjDZdqplV
VMRPyEX4wdcWc8Zuzsh6nW6e1O9pMT3XrC7h1GfFFm87lrYBa+xAj+Yw6li3i9A4nWwkVoUbbB1l
s8XvPcxqHvbjMJc74KR/ytLHrWPGd6uEcx/j/FppeKoeHG0s14DMJWBmBzA35QLjs3xX6vDi47Lb
ZsTQrZsiUIhrP+o6LVj+ZLNvNM4iQ2p8FwqAHpFuaJetvk2cnnvboySKic1jNiJ2XjWXJDrL6sFD
Bg7wcNdmuX4x9YQFetHtAiN4BrXgNzpFfKYYWoieNUhA9PChzWSxdmn/WxORsjMvAZ4oQ+w2GX0v
xfXqBtcR7SRCqnhjlLRyoxjGXUx/pM+JtoMFDUk/ekM7/aIXLQ74cHrOpP6Ok2uL517hTa0PKp0f
+FzKTS9Td+22khCIDrx0ZG7QHuF49kJcqC2x3DJ0nZPXlm9aIp66YUS5nvFM1NUbq7mL7tQvrK+a
Humozaxx1bEHjksLCj9v3yjgYWux9pW4fbjtHGde9RbNclyT1Bu6kI0JV/4wPPEUuQA3ia/MWfJb
21CU7o4u75fqDQ5nOzIkGxfBX3SvmuKWed17TKZmq9i0IIL3IdLjvgsBUUIu+EDW9KQ8zFiV0V0Y
M52RQtzRCXyaCndYapgXu1/GA/p0nZmJ8IYIA12bcYyYTK3KqftnTQG0BfMtwcFL0AT7PLxVJGgw
M+yQ2Gkq69dalHR+6YRf4SxfI6+Aoc9us2uvdgwBM5to4GzomXrF2z6WyE6TSeEmnox3GdffcG4V
EAtL+XrWvlh95tfD+Nm03B1zjwo9jZBcu3WAM3JiUK2X2WfUJbe21CKfEOwpR/vVxpMOg7q/iqSB
YrD8Sw42BRThjfB1MSPU0bFJJZkhTRzuPdF9aMXe07zHkCTT4/LPUFZIV3RsComB5c3VppU1AQRv
O9isYae/D9vOnhZEKNruTGi7yX1vRGLssOftSD/+jhPq+zKbef+87u7URXhgrJz6ZbkZetwJCAWC
XTm5Ww7p7BAvqI669U5RrvXH2nT34KP6U8jgb8MIGM2ZTcZEHkGn12xUmF660ZHZ+NYsbposbk7T
Wn6laeyoa/yRY3HQvKZgFC0YfHRfadRnW6FG9EsJuJG4FlutCs62OtplNDy7gil4Erqfxty8xyVj
/UTnhkhpxW3BxHpqG/tYkQgglcM4pjuRPJ6d9XpGH1K1LwWLvYe4qtKNJv6UO9z6Xuz0bGBWZWPM
VcX8UWylSl/Y3KJNHpxfI5NvUh3lJNSWSI+npO5enfHJycW8cxsbfbFxD4V6T7vuXBusRcmCr5da
iDHIotSuCtbAzaFacq2NDg5pniJSGxs2hFrdWXisJ29Ju+BA9h5a26/ROAXV1iqQ2KGD8YUR7NzW
3llsApwhMI/KHmEFCPJATGyrUxBrvqmhpk3zeuUlMf1NQW6yd0mEra1blri+7roXxLe+yOtvY666
wziaOd5bYPbJxMIPcPSr2476RtWIaYcgt33ABJ96mL43yU8z5v9U6D1gY9wYvXOvKB1rfaTgbH4I
LGAUE+0t01CHRjdxnFTmmryNwR8Hj7YnX1678R+J4Q9941i7sZGPdae/SegYz1ndfCeml/ijSB9J
tLkg4eUcEMNTgpPg2NnWtVGMm22NhBqdv35o3e+SpnCjh/qnazroM7S9PT8N6bPmMd0dEG7t65Tg
4TSNv6bCuSyn2Eqo7A+fBKLy/JeD9VShy4m60jel/dKEw3Np6nKTcXBsi1I+ODVxSt5zLMStLqXJ
D36R+EuT42UIv6P5UipSc6oBL0RBus0zqUxDFC4nXFv+Qi1YV8xu3GYXumF20UNeEce00fqpjHPf
gA07B3eLQxWRXrKb84EGqhmPEuxOZQ72FgpOdU0Rp22yIv4OpkhsGpEiMh60nsQjIR7cKVgTIkRH
3HvibRhFvCORqMQBzC9Vru04EJtDqp8KwMwbL02PXm1aa9UxoJrLn5oDvKF8PtpBddIznpze9e5D
4yIo5l6Z1V8cynabuSBv2ogg3K6W+zwb/zIL9WuWx9+JRj3cC4RLxcyNjzAEunq9CKcxkMfB/Kh7
KCA1TtTg4qBZ2o8Do+i2qO5B7R3ARzRH1mZ/tDYPHpegCLNjzUjOjK55V15Ygab+rBIE7e14SLr8
s7GRL/QV0zmRhKg9JTHGzABDG+d72KmXqX5NHTaQ2jxX275HM2B57d4Kq/0wh3JnjsEPl3xDn8DH
REtNy9VY7rAGZtBsprRKH+IIprITaToQXprgMP+QAldG2bePuoE8zs4G4p1rGpPeQdrUWTjei26f
uwSDkzt1NgrWSC3a0l3QGEfLQhiAGGcwje3schJb4jxlc4VgptcYgy/rjfTiut4nDRGK5rJP0VR5
p1ixjSwTSVg3Iz+vVvcig6s+uJ9YOJCNdwcQRa/dON1NJY/poL23hfWN6WO04uYBLdp4VT3Nt271
T/GIHy2wumDT64RSJUkZ7LKe9X8MQTr0StQWnse6hH68zuxHfR6/kkxq2NDncper4bOo4wmrgWzQ
+D0XOm/XOM7ZnapI0aJmnywICPxQGNT2MiTsvFbgiOLFzGZMEFzqvNsN/SXQTedKZAt3euqc7Mp8
HawAD7rN26h5IjvbKFfQrIbFJllWcYMc1uGImK9Fk4JAOJpsPwzNTyzY+Spv1AtWLQQ4DLjZgFtn
t3lXID1Wtkz/IPE37P/YePaQv1k6uQ9LwAPnk5OyidJeIz5zPyktyn8NnWMIhD/QlbdRy9qEHi87
Os0S8ZKqq4qqLd9/jSkFxT0RAdRKeYu7ZFgexmT1L4mjN2esWCMvclvits5jkZ64/bCSxzerqh7S
WPssyVXSmE0njAiWa3Nw631OKMBmFJxhgUmQjj57sAMIjsq6jceDw+J6JqM9ZeXUhOEAQF0KILiV
WKPE+ByK+qFT504Wn4bV3IJIPXTT2CLCsVhat1fEQYuOjnyfVBZ3owfhYzNDG9IWL5IX+6VdGBch
AEFgcmCorg2sgfJe7gyGe4tM7csZmEXAoLgkS+KURq9AVR/cGjf7ikb7PUrTzy4P9VWA7lO1CEvm
1Poai4JPiqjrdArOoFaouZJdOrQfoTn8qw3rxwXorOJ8OMxLPnnX2w+BECerI7UgSHjtMQypVN+W
AX+CLS8IG1cdosw1cjZKtn4wkOvXxU4BXG/J19g1s5YdSmpnEArxMbW6n0C59ba0cU6GWq9OQx2G
J+8z6Nl8CT39bS2CiVAyX2ZyEMCFH1WbvFGt/RE0z8JqqNYEkKBlqYgPciBUByXVUN3170PuMHFh
mTF2GS3V4hNIDKR8S3LFiilms+N62PU6edw9ShPPSx809FimNbCma/izC77hJhjfZ3KfWD+Yfq5r
T1xGmyhKsYbOtrmPXeszGZz6ajGdlOjmNS5lt8aaqdr4o8+0myrn75qLduVp4TXivIAWxfCWNXo7
rYCglesIAx5rv+w1rpfkt8h9qrvqL/DYvLe9BLYSXPCQOTckbq+xkdzski6jCx5xYqwN661F+7k1
9PyXbAb00hAMvFCc6Cs+Q8PPjDi6ZBCsUH2w+PrPL4dBRaeOrHJihbawhuATjTLfhUrbC9P97+yd
S3LdzJZeR4QKAIln9+C8eA7fpEhJHQRJSXi/EkgkgJ4bnoSn4SHYnpdXKsrlWxF2lKvpiOrcqP/W
lX6J5AEy917f+lZuwLTAjFl+djJ40rz5ubG8OwZ8oYt5ZTmXossg6ftU8KxyFtXzJURoFI8uy8tO
LDCaAVESY9mpGJn1YZukY/AZlB03wuzccKWby7fa4g1QrMO7l8bMvKqHgYBN0sZ9xDjIuuvc8q7q
2/te27+nuJz4SHNJjjgK1rP3Uc1+fKvbNoRgmiKiQdVDtyn+sPpXlit59P3+3i0JIKBEQUaCpqEv
7pXMnlE23Ft8zeZlS5a5/uCWYrK8HGEYgdjVJxal9Kq4JicMv3bxoN7yWBBPcK7phLdo7B/ZDDJw
jtO9VFxS01h9tWDu4BH9r0qxvyvBpRwSOk7DVLFyd44r7hrfYhUPP7Z1x44F7RhnfOt9dcvr7Vl1
vL8mCZPv+Ew+YsDZ0bJu3dxd8YQwIdbh6twh3auTdPHsXUe7Woqnz4uae9Qq7/2k3mlgOFkrMpil
CsEhODieyzo46aJ6IB7NzjNCY18mMHn2q5qau4nqkk7G97Z1YVZMy2NF048OboEMkOSgCYFpWurW
P6HH2NVlurwOgLrchZ83KwxRlG0rdv78YYXAopSt2/FVpzHPU8+yoarRt6YCC5J1F5PYJSYUvghf
Pq31Xev1Z9FMF4v5s0spy02WJ2OkPvNyLzvxy2+7b7Hsr0052lfVdcc131PpxkvL57xVk5lmEHDf
dN7rGsMC/P0PZkGv2me3GnrFl+NyU+WA9PLiB+N4zmYfi1PZZScvXY4TJ48HrrH2vrfs730WwuiH
v1yryI7TrH+mWj7GYiSz9FSU8WUpiFDkk+La2H+j8are9dX3aOqe04zjG0M0WsMU+ZMaLpHA0Sc3
NqJfa/BsO0N/bYfgngYOeReim3r22RMdc4EKqwoM626d002e6zZ6B3V99rL0VZbunzqdl93MjFD2
6j3M7NuwowrFn0mgMA8nwB1qQFxGuT5sZNuv21VqvgpZHt1LnhPnybYfUpvbfe1HvzyzWJ064DdS
Rcoi1LUyMngbYnWi3w30s86/+p6xZpi90MWE0yr71QvR0A41ccwj+Vh6nkOzJoF4kBVN9ww5BJ86
jqGFQ50HvtBU0fC6SVcGqCttgx5R1nm2fnrM1BJxUTb1QUBj5GVd5mQ7Ll/fh9R+acLsjUDcThT6
yaZ3cw6c8DJU4UfYLgtBXRbkMv/Vcugi6Uf6p+MRDvmIvKX9DYUPZJgze542dGc8wxKHyy1tb/wv
loHkDxfOzb93EBed2F7/9l0fgETI45LKj8AcE5asuHBl8Hkk72mOWPeiH0/MgUw2idEJEyAAPUlv
n7dWnz6uqsNK4I3b2VfW3fTkhmo354CS/VEh7986hMrKY9KrKV2BVGiVl7JyqeLYnPAGVuK7brZ2
v3TKS/RY3EmabE4IL/n4uFElknxgBF9yG0r4WWFnPfPMUHCu1BFJfJOx5vO+cR1P5rK4RET4910a
YDNwmgdb8FZsm+hGlxHqv0B/t4PhtbVIMtZNcxa1Xg8+qeLdWrwvDWfJNLIzsmB82meRsT/fIlAA
DkcMMgmSz6mAP9jw4ZBWqeqo2fejuI5STWd79a9bra5VQEFXLEPeXiz+ERhSWMXeb56yz6zg9DRm
PnUd00qM1CJvWwj/k6DasGNaF+0kb40dP+mPInb7vYwYoNevPGLwIViNuNnC4Mll0XlJfXAU9iED
AsKMY9W4ADdw0Wgd/8S7s70lW3yg4IOzoa9hZG39lXLKRvU18Xf23rU/3PVL5/ETSvMmRS/MGxBO
1U9bzz7PlTSOTdSG8qXFAkYFFX0m4iAyb89hrbvYTorhsFU/OgvEm8w1GgCXsY6y+r3HcWLvd9Vj
WcMcT83KliN6G3FdAFe/e1s/H9w57nZKMEhWqeTlE+vsvNCLUrmK4y3Si6hhjNoV7ksbQl5EilPv
WrSvY1sfSnaNxrpEcnpiRditdHqF2fpNb2N2ijSZWYj09FCN/Rkj5zup4Z1cxmSis46Z3lAeOYN/
ExwMQfgGKj2ykXSDQydVhHm1jIoba+hAwVvToqn5rzwqdJNQLtS2IgrgbNAeZs6BSd1v+Kl6FiBR
vbhHFQbVfm23gYYpClsrcejmFlxeUp0zKsX8a1TnkN7bg283T53sPuWSvVijBSr/LUI5mPC8AJjM
SNH2qoXYdklWssUd6pfFJ589Owoex1ueKqv8khM75m3pVvIV1LspV+w2ch1HHS03abk+d/SrLZIn
syG2dnpEKwq/Ty2wiiEUYyjvjCrWqdY3cCfBEQXtaVXZbcPZ9ri5gq+hVXknx+HZkvENygUo/tgz
fGmGqePbpxPVlerCuwMChKCKbEt9O7HhNFmLR7RsdPqN/frWepwX/ZSfS29kJh473W+LEWKsUo87
33TPNTmGtOzIwtXPaaW9a+BrrnO8sRK5dXd9RithmxUPCACTkidGssphe8BFhjTWOrmtH++j/iF1
lpkoIEkLHkTU5hA5WVLvZ+eV8nUWiOBWzyWKKLuXskh/5+41GFhnxdY27TMvH45t3fk7ctzsmayM
vRxP1iin+9dCTjKSO8Z5le1zxQPU0EDLxl/bXfvvC0V0D/ZICNLubilflQnbfLmXxGQbdkb8APPc
tUcVHjyPrcRsy5OMmAQPumAZRFCv5nqSNjlLJ5/YC9vDkmiPfwyY37h8QHepm7N5zEBsSaOmp6IO
X1xhibPdIFEYKs7WMME8WUoF5WnFJVP89JtXFed8dX87kuOWt2yctRvQ2risDkG4Rqet9p8dqmR3
a1TWh0X6P8221p4sgmB4WKKObqXO1myR3O6RgFpxjotO8LO9FFezBYyF6o42WCJ1WG+SmFPSdiLj
gZgzjo3j56BfH5Wu4fVDwhJlCqhux09jhqitHed+T/ylOENxJJZrweeZsBIhaetYKZq6WLk1tv1G
WfEPl0x4MtV8H8oZp3P0Any/kjBnKQrAjTAmjZCcVEQdG6IpvuLdKwo2EQ0w1GKVv8tFIS/G1lF9
ZgQALswX7srA1bczFbCLyTOjHLnmXVid4pS745ATUmLdKRhWs0I9Da3O9n6u3cNYjQz5U2xyycID
/BjYH7O92rtwbN/CpvQPQTlb2JmXhpWNf6eynOelIo5U1tZbnHPQHcYeDjRnMf9DNjo9lNskD9rt
7ryMMu9p8e8ybX24DjUgNlWb+8I/WR09jNaywGa70ICi8+ND3mbP1bjcDj6BT4JdOYtTcgiDWvlH
kaPr4PhltqfIGEzXE9oCvWKfTclQFbXsbrYMJl0FFWJl3nQeEoKbcBZPgKuXhdAVoHHWnwnaJdEw
2nsiRyROGkiQziEAOi/Mxiw7usFlQkneyOKOyOOj7nu10xN78KDLrtgUhx3ljW8VhpVj6TCIA+mX
uHecnK0f75Zhm3i1RnCSJTm+xj/gSuCuyZNXzvBq2gWk6UmQMAl99pS4LR2Hm2IRc50deaUj4Bvb
QNyVffELJv+SLoLtrIWfk/Xzs/RzIpwy/Khb709QRfHBott5ci3yYd6i9vkm2RTNpLgCqNOGL8VO
m9empeN9VpkOOdc/QEDjmm5rzSvQPtSMRw4OKyPewOGblvHJVstTXgFvVA7aTC4ce79hAjGyvFud
YgXOLbNbka1fDQ3BSlULgLMoDqxCPsPStk88V0oTWqVakgQ8Hk1pwMmiUhGPftKDK++SHZPk+SBq
5yIoy6Bm8zHt1E9r4aUTyexXOeR4Tm1T5ikj7LbFZxD092Ho/HD4E5ws0QcXbrgBRzievtyhs/nG
5of873834IS9rGNTXrqhPxScGXEEDCSLZ3WcgurZ7jMeuJfNI4RJFp5JM3GPxKqHw7guP8OacS+V
gywSeHh7wZPd8/OJrsrF6Z2RxqCN3ZbN3rHT6vAfJN//O8lH7/W/SfL9j/9S//f//H9pT+FX/4sA
LQ4YyMfMxSIvCPh/ENAw5SnRP9meHfhR7NsRMF0Arfe//GdGcgY+TbuJLwIHpuNfQD7KUwTGNMSj
HgygS73Jv8d/5rh/Qb1/VaAiAjdGqSb+/us8H87wH0G+LB1VpHqAksH9jwbb/28abFvxpGvPO+FB
O8z4i3bZiHzAX9KE59CjZRyfS+y/VLVzjAv3U/vb3VaGLwopKJ3UPzZjCS3QhY7GG0qG2dn5pO8v
Fu89Yeyi/FA+OuhGnQLt6MT0LppiVKUtA8gi905gT8jC8eZxvh154/rO1c+Z/Fvesw+CRKUjGGKW
9R/1Xhv36WosqGaXaRkvqqY/OgkL9U5U5caTOYEf8QwRPhuYBhKOAI7/17OKcNVeZMYQgReUcbHa
xsoq0bM2xtMaGWOrvykQM2NxjUYWIbWz/GYj/84NBmNQhvM1N/ZXT+xaY4MNjRdWIYh1jCnWb+kQ
DrSq96KCb0Ev8pSTy2XK45Jot0kBGOtsjX52YPVqGx9t4SDu6vKV3D2ZGaYfbOdozqxxCI2CTYYT
uS+VV3454R+3dl1qKZmGaOPA3YwNN0eLS59yzT1VwJkgHMHVJjVuMaDevYLGm6zmhThUCD3PIU6h
3e14cd7axsRboOTF1e0fLRPAwKnEkW5baDZlLNhp70zU4wKMQVFHuFg3LrrfBu2vVRI9LIwJWKAE
zvyIBD7hsdEnRdoIWe/CMCtP2fCIAPwweltD1fvq7zQxLz+3foxaH73eXY7uz9Kie3o2duK+J1st
Nzxq65TuQxTGwriM2eicaAdO0lLW+5UbMVER53WuouWjXcsDS62bxVi/LybTe4mMMblHneyhUIa7
Q4bWhH+ksSsvxrMcGuNy1pzykeYKzrUeQ2pBBqH1dy6JJAT1gF/8+jpx4rC75Ny0IsgQF70zOOQj
FEe6c7wmZUKOAxqZAMA8WmhGYdSUI4oOjDG6MO7ozViknZLfSaD7iq3c2JCJpows9Lnu/OjG+WrF
XDfLQhLj4LyHofFuRjRV5dp5cmcc1hYy6xapdW/s1pPxXE/GeN0a97WHBNsyNuz0rxfbGLJLVNkt
yuzIuLNTJNqId9ejZbzanjFse6i2F5TbrnFvs9jC3IgSgDCZuA4E12bEW4eozY5xNc/84FTebVHF
6LwjVuYpmXVE344xfs+ovxvjAM+GTsH0xEvSB8/bCM/ILnvcN6jDOSJRPmps4kK7Z2IL7/jl+3MQ
5P6+MO7x3ljI2TGsexsxOTTUn9mYykuU5YFxl+sRj2PGnWQYKRdNewznSAqvyjjP9TCveEe44r9a
xokOCIObB903ThlOPNv2TU3EM/2JInPjVN+Qqy/Gsk5xSZhEKUZ9Y2CvSdywlPDUZXmoPQZTWML1
nr3atxp9e9AWA0NcxFsLIAyDOOakklS4SzcIWYjuodQ+LhGuKjgmOKyGksCb8cU7xhzvdUybCPbu
aZIPjxN6+XHFMz8g/yQm0l7RNQe8H8mjC7T0CBLQl4sy3IdcVg6usdfbuiQvuq5M088Bm64EAwG9
wC00s0eOkx0FgVGmsWgijBrfZU+8HYMcDmRz6+OcK73Pw5ABUW7AFn96XY1pv0W5Pxn3vtfIOwLq
zw1Z4SToG0at5WssQLdBXu6aCHONbxE+RtdySvU58Jxv+JF62lWn+TCK+yzQOc4n7iNBWMP48uAI
6krd+OEoLts83mTKI3CPOYdBNZfAqSJ6vMH1itnHbQieUEXRi5pAVlLUC4ThIPIzmFfsUfKcrlwr
h37MqMqpsSNK/WqbTbhecXjPX30YWpe5XylsQG/kLqNzSKGID6V1mcQZnFqO9NtbK8+C9LG6LcjJ
uH50xF+S03Egf7Qbh34vKj7GMePDwSow6b2O9uuQNNzINHODbPXaRzsGi6gtZzmt7kq7rjxOkcWU
DA4Zy4jLvjCCfFiZqa45QwfTg9JHNCtECw8HiWyIsO1LM/NDl9o21wXHAgLD8EfnfbR3SYF1c/4R
dGO3l0RaW7bLqF81D1NrIkG50fzBsw0qSd4XHXeOURqHE/XQaCtcK6kKx4yccXq7/oB+9NCNXr/n
Qx9fRy4DDJj4tRaf3PHvJYA7HjOT+RmtB689oy6jYuOuwiiWsPi9WYaSRwT4xy4rEe75PY6HtbFv
+3p71HN0qZwevH68LrlT3OmthaSuvwe5V76SHXmJPaVvuJnzbkDlgJDVXa4YTtNkjIk9ZFH8ZzT4
TczwkUb4nbN6DZwlFw8uzRTalLwdwqs98RTLYXb3ALQPTUitSFhte+jzhrIP/GqmHeY7fy0i+mOs
D8Vo/aHNgLQCoeQYQRvu+JeRiWCxhtWhnTEnRvbwJaXtQGO7z1R8PDMFw0jB3Hw/Ry8bgX7+Ndxu
ib8pIikHS08XOp7NmiWsdkuYPrW8v+AfZ/4JOd2pHi1IvOJm8Tu+q2a+ZfXqNIBw7dPFts9hWP2o
sm5L0ogdBo/DF4Z6iF4D0NqN9xkRfnRuQ/futc62P+KRAfDKi+xmoaanAg2qiEFsFHRAP+SKvTv5
7WAhW6bnG7aWwLbWc1chRFPBfL8twy/f0t6ltJxLg3TvqchYuRJjCM91ZadMFJD6TPy749Bnxhiw
Y1qcjfF3kL4s1viIX+Mm9abwVtu0e8xxtjB55zMCLXaxqu1c1xPhTXR3cynsQ8PpQ5BQTHoqe3Zj
QeOHJ96RsLTJmFfLoV+CnQqjz2UaUSxsX61QeLp4R05ZEzIat+wDJ79z3tlfa7SyJWClWq9cr6nG
YMbvZvd2lF8pW+aRdS58Zm6VbOWTapbEZl/J8yC4pYHGf4zgFC951DCxTlP9mDr+Pa6rC/0Cv0v0
LbzG8RnJzWFT0sz0LYyhy3sK1ZaLcDeJEXAmzhi9BKzgT7UffGuCKbr2zIucoJWHbWwsM6hkScWL
iu9CevSiuzAHnSFh9DCQ277zflUbjrShQ6LEpJxrfa0LfcqU397PUhe3nVH3M1cfAR3s+EH4LJMZ
r8ElRsObtDxwmtUZ9mFdf7cCBhcKDxHEQvXAmKE5yWJ2H8bpu+2TecIR8lRzjG4yNYE7Fcd8IzE7
bi6EDPaJHC/BZiE8o9re2ofuRVZFz6en0Kzdi/moCkR/HUOhpdzebY2FMN2q65zRqL1K+wcEfI/J
y6wgO46PHIM5ho0eM7Zw+3S89kXLPLrdlBzvZi4zzp+SCNC2dq/tvKH5I9+7E4pjRKODR8pTwnEY
yKZ8rYRVjwgfMFRvgCKU3wAotwgUw5Wp6qQJHRQBW1WjMegy+JB8SA9Fiw9vlfBBdfyOcia9WQmo
No74mQYjhwNZP/YaBGfT/L37bruzBD/M/OjNJ8ePEg/thrNhko22D8a9LCrbFvTez7GBsV/um49N
2umpWni0hZn45ocxL/4AoRTmtKzw2lPXCmRPUh/juW4eNDGx+0p8hD68MDsGNmzdMSdgyUMD8Di3
i/OsKwaG4DZq5PdoxicV39Tyg8q2N7YhZz93vovSKg6R5gCo6+i5L8FYNsV2q4J84LkAm2DbV6tp
o7u//6HZvYYUw5xWdn8n1U1UgRDJnKKV/fU23NtscHh3VBQpaTmcZufad4zjtZ+9icBubsuaOrsA
e6RXD08M4tKjlbOSaRbQWSyu4Fgy8ebxuXfD5Vq4701D0ZtR+bGb7I5bzSWnb5H6Aa2C1q76Unf5
xRLp15IR26DkJb5Vjbii7ujBWVmgzQuSMlRqp0aE+63p7xhnseahCcWZEdJ07jcl8u1igbSc5qo5
hM16XCS9N7aImUxycZNsq1kaWK8VhfB8F9kVcnJk+Bx7t/gVKhwOuwl7FmZDRsXw8JlVfl9b8Tto
gi/ChASOdZ+o3AkPfYD/yC4i2BybbzLWnnLGWruNJR6X/OhEvCkyh4E5z1pqlGJy5VODH5PcSj3K
4EaL9b62sve5WmAUSLzVxDSS2g8BzQY60npsqijjwpO3AFdzPLxh4IcJ29mlupnOTXru144rczAf
5z7gDDUzC4TfyIbgPW4XzgE8Z2XrXzyFInszooOwnXaFog5v1uelo/2vqjqLqwNtQbWtH4NBhKcy
EMfOxmZR2dg8RX9qlplHbNxX3EMfgwx8YtzYdjrOhCe3tzBhZUZZ2/7IreCPa+l53w75T7qS8DUN
fL5SMjw+ovzdYPN5t7Umurv9rrqOBxmJes4K9sEvQW1Hv31ue/EqmEbvV96iJx7Fj9Z23sIcBxxC
kSKS61FJbkZ/88ytww3m3ioUPzRdfJPp9iHIgB0g7PhKiPnJmvVhmCzgOhDoyL2WlNiwZ4VqqqO3
Dd3fLpqtxOrDH2Kjfixdh5umBLvwEFe4A5dqQLkWZ1YNeT2/xT9m7f0OApNqmSMUhcvImjz4SDWb
NWoXE57Thpjj00Ov0KlCs0jqpGOyTsIhSZHue6Nsk17O5yjnuDzlvK1FW35rGnSD+U3tTuSusGlx
s7zL+uA4a8s/zT2rV2GvfC++OeUfGGOCVGqp7pdGvJS8q+Jmno5hRN0RDyZcqvLngsGUTylHEQfK
ITDvTIf7XVra5C08n5jfnzZeBTdlvjOjutbo2E/bmr5CL6EGVudFtt5ldPtjMLT5DQmgr0xi9nUH
2gdXKPw4zOeXgDUdh6Xqtk7TA2FZeRq081AplmNTr8qD9IoQh5G+WFiwpukFSt4wktne8/yYSz7D
Hh/qQ+/Eaj22VXDDuBDT6pBPe2WP0X4BETkUtYZf4e06WfqtVly63DZ+8AL7qfJkl8g0+tyGvtvN
gvfisE4z5WEYwXjMW9zk9tM4YFdJES32fT+SzcR0+eBM5fohpC32pYIqK0Z8Ma3FvqFyt+ncG7dQ
4Hr5XsTtZ9vzG+T12zCl5aVI9R0DKKzh2MQgw4ez5CKyJ+J+KWYeHEa3Igo4ctJzvyeMVVo7vzUp
PE4cAUtUa3xApsqefQ37vStxhHMmW6zu0gWbwnBWBIdBBkdhzgOaY0XDC9QhI3dcgvPQLeuRIIzR
pJHrrTHpW11x20dc51RwZ/F33AnJS3/MlhMflu6gG4xXLvOMgmvQsS0gb2dt/2wCbgzaTc+EJm9a
Ia+6Ltmu50O0L5foJE23QDc20wH19pteYZ02gBWn4+PXLGjVokXeEs1d+BA379t2Qur/e9LhxSUE
69a+OK2xeVfZYC/sqDi8E0ux6Crzp/QG1vgK0RGfanC4OLODGztbn9qF5bHj8NANFx6UdvtOxNgm
ppezBzyUjTtCE+Epg0nc1bZ/WbBaccJ6kQ2e5hod8W5a59OmxEtbrSclCIdR9Eldl2qvgDgqmUAU
mAH8tHsbjmSBuVjlcptu2yvsL4/6leduyVxo5JgAiFIxAqqq5D8WEv+ehUT4by8k/tN/+6+/8Jf/
n+rc+dX/LBaw/ykguU9GQ4R0YgVUsP/DRiIKbNv2PNe3Pf4H/3sj4bJ2QC0QYiLgGu17/Hb/XOdO
03vkO14Qsqfwg4hNx79rIyFs2mb+daW7DRPvxUKI0Oe39Wmy/8eNBNf0nEMSiE3NLKxaOPBWZXOj
Xbb2vPIo56sorkqDKzNEfcgcgkhTz8u+UuKmm9zo2JfrfevLZ/puKeKKXoah/FQlUrve4Tzhzuk+
X985SR5ckReYkFuscd2I49hPI+KQsbtbJvs5xMXu05zgNj+zkUyFtdnPsWyuOIQx+QC8xf09Orpj
1AVoP6mZdSSEiP6TZUHSF+N5XXAazPOnNTSftKKwVLfyb1navKAKZAKTySdsP9Vhsx62hWq7ANE9
edyvpeqnQ+bV53EjN7cVdrVvfRIwKqPItmcaLd32N8KE6NSKl6zv+UqQ7t2JdHxmmoiPUzinftIQ
jDUMAkPs13rc5oOTe/1LlU6YKAdz+dBcy1yfkUytnwFLv0oXY5Xdk9co9PCghi040clxHykq85Cp
f5dSPmb4EHde065JVkWCB5AkRFshbfKIRtN7t1Nr+d6UxYQTHRBH5ViPUkYRnRNd+nPpY3IugukU
Z2y2Fzeubuqlfcxt9E7+sJbHfh13Hq4uzyTDVez/XqzgkWtbRKgO/NdRHn4HLxkyVR63xXT1TRNN
jIxynJgL7mIH1pW8PYO0Yt7wA1sc7KY8OyqyYIwNGe41JUKJ6WrHFWxJBcDGQEFsxcRELfISjxkB
i1ru4m42J+0sSM433HCYghjRLBOYPHU85mw9kxcuLIz79kHN407z97i0dvCy2Fuwowyao/ZgxiY1
L2t+zaEcTAPwgH0+XL71zF6YU1P1WoOUhDFmtjgbbhy/uF8qmpQtZeeJbUcbp1FIDzeYP1xu13st
kTnpilstd/QERwTWoOwL1Zp31UhuZ2D7pJxMHaVYuW67zHfbzcGk54o9W0mufBRDMq079ZDW3NA5
VE2Ld9thxH9srD/SZhbsVzRLEzJcDiTCstpiO18C64WRdRuzRuJtig4X6dyeoogfwNAnGeR0ZciV
PxRwkuE/mPG9T6L5jXk4CbnRYfvI6Q6ljoLvsssd07AwdgRRMhGeDSYXIJDbqabGWNRkmdIN3FKX
qDjdt2bQIXHlS+cM1lEWEx99Upk7zu9JKJryvGmy2mPIkaF2racIpzn+bjiYGSAmNGAMgMxmSJnO
MDOzTwq4wvHXa8GPByAvMkRARkib1DA3QZyV50zl/SMd2Cz+sRiCzpHTB9aR3EFW4J3NUDyu4Xls
wJ7QED4pHzNnouQpIy6IMhAOaPI3U7x6BkP95hhSSBtmSBp6SBqOyMZxm6C99s7rEL9s5OV545s6
pR4TpPKjgdg5P8uI2Rh6l1c+IqYZpEZMZBgm8LbeME2DoZsUmJMwvNNmyKfWMFC1oaEGsKjM8FGp
IaUYM3W32/gALCgfHGAq+D1e2uBVheGswEgAd2LMa4VLl69qtkQLclE+B7LN1RwR+aTnht1KDcUV
DoBJhXutwLvgXF7Iz5n1HGuM3jBgKzAYRr1rYOiw1XBibuXO/Egz5UiJk2ewZB1TM8OW4RJ2cTvT
+QJ2Npj53CyHO+lx2/MNmxYbSk3Uz80w9klsg0DMgGypIdpg944piBuLBVi3mj5XvG8N2l1IOPYm
ZiIHHQf3eBgNLzcaci7kb01+gi4doDoUTt3BXgfJT0+DERb0zjUMnm1oPPbliFb+Enqgehl3Ed+w
e76rblbTox6Q1LE3D5W7If2Wv8yfof8otxHcG/heZvrZm/SN6Af/OAkuNJFVExCroXpY76PxKL9C
AMMNOSo31j5LBv/ZzcJjCoo4GCaRGhk6PkITwjTEYvUtm+AX5yl99kT9OdnVE11ay4E+TsrNeSbl
hn6kqX091gJPPFxkMHoD7bQWIbxUUFa19FRDeC6h4xJceDJ0JX7jEsYFs40hL4VhMLWhMTMJl1mB
CdGJQkFODJvHnyRpiyZlM8XGpwLs1IbwVBzFKQjmNRBCDy7W+ygGyu6Jd9n8XCXUnGZcwOxv3Ur2
Yg5QA2yGJ60MWTqBmPL+fQUSHpNQxxmtV95LbHjUmilIbQjVFVTVM8wq/cCSSwpXR2GIVsKw86Ga
37GIeZc1elOGfQXRxRwPDksYiYwlgGxlSFkGkOD6f+lZMNpRCX3q87W7eCC2zFzEoXSgboHnlKFw
heFxYa8phKmfKkPqtiC7GnR3MAyvt4x3IPXvm6POru/TNzBsX5PhfnNDAJegwINhgjvgYBPJTw0t
3Pao7BdDEKeO1QC75ivLdu+pN5wx98H5MNWvIwAy1fMMwUCSR8Mmx4ZSRhYy7EoDLhuC2TEs85RB
NTNrKRJWvx8Y0jHX9bZN+pabljvuS0NFW8z/+cZfI5tZR0ydbVTQAbYZljoHqiaBJw7gTahqXLpK
sEUmm4pp7gY82bnWzHyV4QipC8wLIGhlNayHHr0IaPTM6HV4nQL9nfdDc7tREl9xCeMHn2hHyDOE
tQes9JZdWgN0p4YYH0HHlWHIeVI9aaDylh0e5whC1YY3F4Y8r0HQw2Q0PPoCmL4aQp2bTbufgNYr
Q69XhmOnZq9kQlXuCsO4N4Z2nw333lvFn7QJwIWzU97B5n5thpLnQTQcfAPOSwh6SgxAJgxVP46V
AuiWJ6UA4FgUk9xz9pFh8Yec3f/Yf1DnJI+coG8tsH1iHPMpk5D8JctQQ/Y3EP6G9A8M8z8b+j8r
WAiaPEAa9L/5QnRm9jn25M4xuPF/5b+EyRJEJlWQ8y0JbFYKlkecMR8q1Hmo/kaB7z+fVX1EVaNg
vvz3FlZx3zJE7KoaPj9DR00Wq7EY9WUND3IV3OfZ+hjgnroN+XCc0hmdXO5M3h1lIhEjYZO/V5dB
MsOVG3IsZaW4CVC6FO4wnLco549jgvw9L7K6sWPQfzaeY3phgm2u9tFn07v3YsmOIkOmZeqkGnql
alMwVcwYmbzg1Q3dkbdWT9jeO86mlArKcUnwIhyyjHIDZqUY9yj92EzPUDYpPO/0W1X0XLX0XbX0
XjXD+j0WDWAbmPrZc0lbLqYmi13xWZY8JBnGOTuz/Y8YHlCstdCwFZuqLULhPPKtOZklR6d6AQ9c
NIaNCtoBdTQPok3s/WUY2IRIsHPfSJaiFhqbyWgThk99xC5s8Sk8FBFWLpCBHRY11MamJozZHAV7
8yUoh0evNgbUmjKTEFQ1U5SMOdRh7eaG0riQ4r85Xt9nJ6tPwfjqr+VXVAQBnnzSbvlMfVlnisx8
k1AcQ9RfQJmXYqtOOqhuSlN/xoLhjOCCUa0HlsODnO4CBg+I/9vENgVq2/Jmt+3Vbhfjqn/FVNCw
eWJWsprytbFmGeyy9Z7pZePBJ4kZM5YGdbzFNoKwOONE3YcTlYwFyY3G/fKZJdIJVu8jj/I3xPgM
JuLxJjXFcKSJiKTSFZeOdAiWlMcxkqt3lY2fKfUfUowgybhSNVeY0jla1cP9GDTXUBKwIYvFYZyO
OkFXXexRWud29p3rWVCqeEd7yu82htx7dHXvslieLDiYPUFmTYYH1oLeKKrep5Hd1YKA2xale4x7
fQyQOw0dXQxer4GnvZUYzMn2OB0vVUGGPSo+x7X+nLNa8AYpPoeJ6A39LYelRiGicIJ5Fm3rUtMz
yEa4IBe404vDYgT1iqc/RDnA5BTD+0qvAI8tIkXMMQl1mLw1js4knisOWOx59iz2Av7pwHSdASk2
9N0Q8FpTzb1r9B//k7Lz2pEdya7or+gHKNEHCQh6SO+zsrLsfSHK0nsyaL5eKxojSA1BkAToZTB3
1H2rMsmIc/Zey4p/UwPxW0xWYAEc3bSwOeXpL2eDt6rjTwdi3Dex9zZ4LICrxnkOauiwgyAn4riX
2o4Nnh2oBislHYTSsIh1NISIMAkyYSakN6rDOUJWWIn6SVKQ37AWXoxk+E8Geium2VxFWrTiU5/8
0VhYgPuIXjslRAQS5e4pHB4sJUvkgLe3k+TWSSDXWR4byxCzoqUUi4aSLZrWdLdSEGCBEjGWGBlN
pWYExTSTLCeooLSNXUMZ3e+ip56H/+yDM3Bqvd/OOqgSyQ2NWSz0mDFnG6YkL4FPTtjDEzmpRZAS
R2ZKIVkz0iPPxeeqHqKVij0tNBPbJC67jKsd8ZXAiMddynNRZe2HCyl6oZGk0gs8QEpjmTgILedg
J5XgssB0yXAYiEIdvkfOlK9s8Ylf9IQQA1BzBWSuVVefQKkzkSqs7XHc1nVxGcM3Dd3UTmNHBoKD
YWGkBJxZ/IuJ3tg5ng6BTfS7uS/7Nc+yfEkOpAcri8qzFz7rSi7jPZLPsgQxaCf0TSoMoNqIChQI
Xrwg0d+BpJXU3qMIWaoYavrKPLfalBpBaLusVCZzM9kvWewHm6XAPprkCUmYUuNHH2tXL9KBZ2DC
iACCIi0lj98OrO88pTSl9jdedSaR3PONjRPPlF764F1OpONrXIVLIOwly3dMqW1jv+PzQp0KxAJG
gcOgA6sqdlXWZ9ysO6p6vl3wpXBYhBapD/mVHy2D6OYolaqVa1lEjqAls+MHb2iRHkM/8ykb6+iP
+GWFNRmDgBDRomYla2mcVNoIy2LlsfhSsthIaWO9qnoL8MjOSijrK7Vs1XEripVu1hPMcrpQ3hNM
tLEy0notxwclqY16FjDuH/5eOjg1NLYcpoaICI7dA84IBfe5v5S3Sn5rpd9hwHLVyAcOcrB1W67n
vmIMFKBw2bkmPjghxvlq2dIVWCkDpdqF6gNlxd03IyE6ap/Wkk5WuM5JpUdFe+q0u+/aPyL4JdtE
J2J0oO8V9TNQPlJnzIlnov1GJ9pjW7UXoIeE5IkvphWishYnG4m+vW72vB/s6B5azrzV454Q5wBo
LWVlDU6PD3nase0HXtfo2LBIgoc9L4D52ox1c9T17kbWir0bWNoSfkrESqsErAiw4GuY47cpM1jx
9DuDcRyJg4mqjNaOS+YunPKZnLd5my9KmRaHPGiDtbQ07dhVIM/rhC9tFoQsDOB4wSAAwFlzSpSp
qVEtd7SFntZXWwCkapFoBdCMVyyrlRuYEIaYK4ItyXNcguS3AtgZvdkdWB/9zHZQn/ViHwSm9x5r
x8B7Kjnfrr2cjavJLSkmF7cGpAiUmMp0ZFXD1tK5u7y4M4yYtAfwZH1Xarsv1GeqkP02ZJsf6GDi
fK7rMdUIYveUTC3qH5ys+FViRqti/9ntVdZoCu6MUsgWqJSBUHmDViUPIpVBaFUaIVK5hDQkodAV
048vqcyM4pIn9fjgjzVzCJVrMFXCgcWIe5pZJHWEH5KGFESk8hCaop0PC05Xx1zlJeCzDIteZShq
whQjoYqQcAUNjZ0V58a6VbkLRFpMcEhitPPX8Fcyg4hGSVSjYXFOL55NlKVel6Q5spC5T5K3Ng0a
8AYq82Gp9EdKDCQgDtKoXAiYZ4ZpJEXsmiiISV/3ZEp33wX9Qx1GT35h8wSHZc27iMxJz0M1UCmU
CsXoqpqE2NU6Gdnc88ybNlgHW+VXJoIsHYEW2zMIaWqPhkq6hEReeJXSsSIE06s0zKRyMQWfnaXb
xzsDbFFUh/vh5rcbnpzQi2eCNbpK2ABGK1aCf7b02OeVxHB8lcdJVDLHJaLjq6wObDbGGcR3+PhE
XDVI9CBw26dEfAg9TFtdpX74acyrgSCQ+1ciSGWDAkJCnUoLtSo3lBEgmpj7ifJJuslAwkdSqfdh
BtT2o2Y7xiqtu6+EMdaSP56tU4f6be7eKRJ+aNRUC5VgAtD4yzACeZtKN1XzW6HSTkLlnjz2dXxh
VBoKUsAV5DoQepWUInmrclOGSlDxa+AgpVJV//8NyVOZ83//+i+47r/+w23/b//6t//0P6rt//Y/
av/tr/8n4U+5+ug+/vYf1sgZuunW/zTT40/bZ91f/4B//Mn/63/5T//H3YduEleklfC/YJVP/edP
9t/LGP/xv/7H7sP+Z8Om2E6Aiz2H47Gr+MfuwzT+2TWF4fiGwX9pcrT/r7sP0wMEKvjQETlS+5L/
XH3w8qQqYjmeweTEF/+f1QeNC7Yof1t98I3xfL4ulgWBwbN1/lF/W30Moy/U/QIeVZMsjbR5AV6f
nZkR0SH2vJXmM03rjXxP/AEY0bqGEcuoicRmZMpuNbhUArwxA9uXXQI7jK7BnKjrKl18z1jUOUET
f8w/nNolsOGV307d62usU/Oi95b9aBGLdJjCFFF5siwmAG42FVjerAGJjX2fUBDuXIKCnGhHrITM
oVumb3s/c+92FKTbpNE95Gr2hYBHY+qsIwOsu6yQdW5/XuQcnAluVN916ZLD+24MINz2Y86WJqmI
FpOjOgVJ+MJXHnzzyWsEFe3C7TazHDgrJN2l4Q8vIja2m6SzaoICvK+Nujzwt6NrLL792bzbg+4u
OW8x1pfdydEsBMX+cIK7Ks8ACXnTdhvkV09p4n80vXcxbbnVGushYzlidcS/wZEl5s5uDx65wwFm
DxDaxaCC5SZgYOfoZLukORXW3uNmygCEAvfIPK+HtEPqecURh8LsJmPiHebz3ug+wD4OXPX7a1uT
IC54nHKedbjshCWvzuyQRX8i4wtFNmBQy7/60bYBa5rxN4jau5ffNSBmfGivTWvyl7zm4T4sTr6u
bbX0100uaVddcs6fsR/RnmSKbK5690Eah26iNFiRigDlHxYbIpQBcVUaeDvOhYvOsD8mOoAj7BBp
OVBWiFMXwY7j+CL3j1mHJrnjoWchbcspO6ebngR+SNgVDBAzHTinBi+i9ylLNxzvdIlidValVV6m
KZzS8JjWj6Z/F0PzWuol+Zd5o7l/GAGtAy43Rnug2Ns8tFVKEH/m3M8ZPj9Ytbvu5Xsrm8couY6g
Vdpg5wK6HvnX8jiLWZG26vi1A/WbJXMp1kw0vjeUtVftEJ2APpOsPRjzI/6VBcOota3pR1vHuFw+
2eQWFo7vP0whUDyGUqlxcaDltfW7z1lP52CX8N7zne2s+QeGWPBD8UpxT4nZpOQah31cnwtbWSfY
Yjhvsqf+2m69vGBFQETXN46yOOwbfwMh1666hxgDkcF3qPDnVROco45hw3xVM17pkIwSe9Qy0Uj9
g79ZQ8EwB7zIYEnnQyUTyME3Pa3W4H05Tpmrxv2K0o3Vs57hd8XsZYX2wfNJu4zfaess2jRhEGDD
mPrpcXBNJP4I4dGFxXdKEMm1AdOsk+bIBEcq+MSDTnwk9k4iOxOgW3p2eRYeTKTXdtsY3MTUdPqx
H8hQ98+aSWmbiSaQnAAuVxjQPJi7NQLyRUCyE1jmXj23IL6yUb3WnENLKS9tk16wpcc5p13h7VoH
QsvIrlYXUIdyfryVvQ1sQRQqmV963sSFiTTWZqZAtByqBMo8by3KfT1FDzFH9iTk38JEmhK5624k
PNOvYmMvGfl5hNydB6N8YL+20LQHPXz07AeJxKMU+j7yDyRrTn78bpKP0Jk66QCGc87xbnIYQAZL
9qwgy1fN8O3Gp0DgD2tuXs79n9NgEvxJI2Sa/DwrMcCTbndOk9JdKOANd4uJTWOoV48yne70QqU9
Hixij2YkdgWXrcQq9iRl15y3V5WNWQeFSQkdRysByWHVO4oo2dQENcaOqxMsUWazifuQkm2duguj
O5vEipbAZ9Otg24S49ok7rxMJa0kNjU5i7A4J2B3MYx5n3n7Utxi8juMSFgs/gGltq8H51gFH33i
MxJ4lO7VapTLSQ83hnjmFLjsZL2JR39fmxRdYz61HmPI7A2K6LMN7rAX5Nmmq0kBd5q0hWUC2IId
VyGbSakzFfamR61eM+MY4DvM2x7vReDtaCsxE3wi8bK0EN36YL4BpFt9stM0VnklU9LB3vdEuCto
E3mC0oRNnk1ahuhdKxjuNdW90+ynIDC28fw51g744R0hMF85BGcsdSMb33JpGS9cWnZ2pPzU7IgK
AXrK3aVWtB0rjVLSMde5CcrHqWPBpH3NSG7gofGtbskCkECHLElgq2fEmiOP21VGtU0SQW2ZLTOQ
gyvRwWXh5Q8AXxdwxdELXov8ffC8rRtWe43vQB2a13xIPsuYR7sRoj0LxQnIxHHcWzy8jOQamvca
UrSI+q1oT/McUHfHMKM/V+O0R9e5p/Z0MveN2yDMnA9CaMeZ/YnPDYZ69SKXdHrq8s5jASFbey9Y
y+iBseLetpmn7EWPwr3tNreKF7Pl1ae8xqWYvlAEZ4J6nAz2hSHDoEdHPDltt0RyAIOFWfo0pW9+
Eh6ziAFVuhGsplq32gZpv/YJwValeRP6yfCrrQ4lUlc41ljYf3IkN8K+NhEpCZ6NzKc3hcZdTZ+m
s2Q5GaJaSWx/W/vk0ZgyO87zCIQ2zztFAqKMxNrBZTQIqHMhen7F7YuZ8aIJ62MUaN+Th8qJ3Stm
hVss5punolNQnzXvPdFvod+wNP4e3ad2fmsSC1Nouvb1Zzf4zeDPpDbLR1xMgvEGQ9uNVTM5Lfvy
JmP7aEy/tXQ2ZmjtA+DMoTN+VYTkvAmOTgfprI8Y+Ittz3PTpBhCv6Zfm1NzjjJeOQZXdLJkrTO+
Tsz5yAIOYXvNYmpeTQOKSr55Ew5QZ+vjFRyVuxWyuCyuJopqXaIg89G+249xvtNhk7nq4z5f1Na8
48whLeTj9iHDWvVi2NMtNRmLFe+Jr+G2JGtCT8tqf0b/dYLEGUKEkPZvR6+wqK6lNdDxonIy7l0I
loNcdLZ5yJilhH60aayTOelUGM/BtE29aCUz4tz5p15Ax6N9ya3n3YhwuYWMK0SIwZw32Qh/zXrU
aV7RV7/MJB6p5zmM7Rwzh6WRbbxQECSkQoTP9LfhuhSb/XrgmEE4Zmd1x7p89rL+QMCZicXGcJpd
GfFTSGEAsu+1XL7FZn0QLN2kGE+l8HkT2fDaLtgWXB6A9nKqfrLCeiu5OyYACUp/W0bVSS9t4EQx
o7JjC9axqKJbQDoyanjA8nC1rpWT418y7+VwMJ0Hay7vFbMM6vc5ZTem5JX+GLM/HgkyyuaTHt+T
bdasPqdVp+Db/m8f7ULEH5Q8P+nI8IkAU8TkLw5hdGLm1UzzHtfPvEeb5DXwP3vxGXUX4T/l5rCe
wcXlQKPzfu/nQIvbk1uvDO1trqPXGLQInBXeNfPKqpmKkU+fqDaBmdyQZK+Nw1CEu4QUrH/33A2B
H8/YuPz8o2TpBycbPghAOfhK8N2L8BK4JP1M8ADTPUsVemgoVt7gbif+jgZ7uopKQRkNu5zxN+EV
0bNQAVUtcVtaMjnHuYNw1TxY1M3ILUC+8HAB8/Aw6VRG8QvhE2YoD3lvLm5z2WwzBlFV9dRlHjQI
tdxLgY3fdfPoRf0mTN782F6Ps7lve4wd8Inp9575NhBN/Q5pOnQ2uSS+nDOUw5nnoOmhMir2ZcIv
hTiXHgabAbKSs93M7W00bRDtnAnB4Mv0lsJJMzmqFLr/Rcpr5bDdL6tsMTnpZtZfDTaugKW+6ug3
SzVSXYe+JoLfHBPgHH0rWWkci0EeRwKk5vjUxj86ORu+bjQ44CEp7hb7ZCLaf1VmQvNhJAxWRuSh
CiTOjFc0912wIYz8eE2aF3tcsuoYWtbTNQ0b/KtEfdjbVKa/nabk9jhn0T4ucIlPrJ4q7kAU1goH
xg4TpJzhdpdeE6uEbsI0oI+WCV+3Em4JuYJHF8eyzcQmz4NLKJPlV6eWirkujsr64Q8bR+M81EBD
4XGUeriefkoefcr8O7GztjYmeRxJn0/yx1WBjYJrBaYznHHtsY7EjrEnTHRAlBMPyse6deGJtFBs
g+LqlO5iFkcr3oc51gOcd15/Habg0KYX2+cP+ys73ED0Xqjpl26DPzSUpNFF6nye4PrXqdwl/IXb
4egPKbauZgd6ZDFMl6qO8VNg8fC+PROHZa8DfWJ80te4rKZto05R1W82vrbRvEuYRGtQQ3qgXgkr
GI00rEc4hYpAwLe0Z0rYdD3HxfeZz3IzfaWNv3ardifNjxAlVxHOmN5yAFA7k+0S72qdwdDWyqBX
16/kwS12q4nbLip+DGNFPQ46kF4vi2EzSIq5cXcek2s8fYiY7iNFQ8NXNCUeFx7PG57qMsg5facH
PmmMz4gU7wznTD4LKvth6E4zQQ9PvDkjTBp3IEi987Nr5+4pvy4J7iyLsSbnQGn3JaEhSTMUPtkp
54hRl8fKPTP85EfHK9i7kk7hyXnwOEkjwdlV9kvRXgOn25mjxlDyqXL+VBIlDP9ueqyaEPzdwV0S
4TbysztfdemskcKGXJ367MtG3jFMe2ENO0rbzM35ErT9uwX5fdaBUjJtBr3jpST7xCKRxGHEKWHA
pl/qkn53up/1CQAjpXR4pvT7SKxr+xy3GOc7MdPKuEvnUFX1Lhwz3jbHWvtDJnIJu9ioDh070BKW
ljINJOG31f1k/hOlIZZlj9VAU8/4iOr73HwOwACHlIOQQauF5aMnQTCNbwinl10X7+r4WEcHPXQ3
cVuC+AnpuBaLBDblFBD1oXFiUnBxyIXx7Onw/lCI7gaIiA05MIu8vSzyVThTmOIn4JwtgzFj6R6z
+cdAiWLZVJWND9HsLZsnMAUownrAoVa1KbfxGDx3JcEFUgTS6P6UnEVRMfaavcnRGszz3eG51XvZ
qhBfJGWIH5JdpD4AzXg7p8UZDLz65VMySO+xcA6JUe9ltDVcqgucu0I33tJvIb628aMPANHgahjg
rJECbEwDKQPOH29YgU5tvBGsN3krKNg5xdM8+Xbwdvtecey0c1U/jZxkLBaUZBn4+fzRHDIR/dHC
2sNgaOKIKqeHlhQMjuTtTMqWkQrvjPpVoSklXHRpjEfwUeeJ8Fjuy4OTX+kAPouOCBieEItoKsyA
HfvO3gddUB0cBLg+bdvIeI/I+2nePUrPHlKOOY9fOj5LIghWWXGrDHzFT/b4Kety33oVM5NpVbMY
gvFMKBYiV7nUut+qAvI4IKe36pPwVc/tRmOHX2Kydilta62/Nqa3Wb5ObIzFzngL+i/CXz40HNcp
tjJ8Zut2z97m5tryzBoJE822fE65U6e6zrxeQgHolgb7z8F+dTuxbsiCzL33GM4fA2mwrvSOZdOe
JLzTVMto/CqA+XKSOj9x5UzMn+aoWhszG2ckj+9EP1+yiOmYyzudXO1QtLuaYVDos1Ca3mds80HD
Q45XbQVz1YPLXo6fM9dFO3mZhqtPptJwV5OZH2qjpGQNzb1+tdB+9W72PjCYE5HPDlyePCitnWzv
mQP+FYyXVxtMqFy4/t1Ae+DiieQQ0mInDLzvCK50R98LXyRnfofnoh284hSgb9VsmXPz3kr46Te8
tMP1KIo9ncQnh6s31WwUUetiVLagmZZy8owwdFFiaumFzbp3wLYybHHXJOmTV5Xrlu0pt79NCEch
jUnEBbT4G+8pgtXg6/Y20vOjQSyXqO6uc98Ia3CAjHaD8M6DkZ4c9zZ33IBLxpdc/vQm2EShtiq8
J9cH4OW9Z/Vrn7jPlA6+iCcu/EtBFNfCTdKSA4fWkQAakPJQdUcSw3tKlksEsApLkXbPPpus6Eqw
E+bagwlWdHIR0WFn0TvyUffSvMZGJBeZ9YyhFxCKjPhWcqDDCip/U9HiDCi20RzhlpOvAf90B+fA
0OQocyBt9N1+QtgrsWVU9Xfb0tqBfNBw95mb5Ni5KwIJJ1EQ47RxAKjH/zXhfVI7I3ErufSnUyeD
veOw5qN0adrUV+F+CEihc7Ln9zBPG2k1XEbkwa7iXWi88yLcyS+eBG77GPYnfd7G8jr6T7F9V505
Tn/ymzexFl3T+EU0NmDLzVy/JtnNSx4mVn/dQ16aR0w3wyOAyjDad/6mfUb1kcoz28pU25Ija/10
WZNzJ/+buB91Nn+luUHVhpNdZG9ak0JLp+KURJMjKuoTbVfQ/1sNZPZi+skNG49uzdan3RA+eGVp
tig5O3WDAp+L2+A9dAw4WKyg8DxqQw5/ZDPwfO/m5FyAe+ir6THGeVu3yYdP8c6py02H8cjOzZXA
PSrhj1TGhejZWseBVM7pBvLDOjF5/8lqn3LYIGF60FtBGg/GpkK0EQBpvHvBBwM4sGmHh9hGOsYL
vqDsmJH6cEdIu2y/rOBdm3/dAq4zeBWLi3NrRm+gAYjZilVZhx8CJjZnqzRwT3ETMnEb10NJ3Wjs
Geo9jB61c4FConi0zZvdnezBI2A7wo5l8umaTHNf0exwImiJ82xcy3wUvYLaTVtHfJrGrmda31G5
aoMffXrjNE+CWrxaZb0M6eCUqpjzYQ7yzLPApqhWzdzc0kuX0EcmXMgzSvDBI2aFWp2sdEuER3CN
rYY/VfrhxvaK2v7WqHjWExMMsbuJz86MuAQDAAnfpS2YdujLNDf5rdyQBJLgX7bDQq7lrC0cFYef
+O6ax/gPXtxrTN8OwmCSdagCP0vnvRhYnufRj1bzssyDB588fTx8OtrB70lJmi+R0M8d9rmOz7Zm
/gz+JZqNVwrrS1sjl6fF36LP1p6saQ1g804YaY4jG1De6na3MiKOE9pW54XuwULHMfZSiOcw/y3s
iKzyNWcchqb3moCym3hL2imBgMxln9tyN38sXbIIOoi6ln1+RBSAjmKmrXWiLDNgeTb03uBv3SB6
Kp3p4Nn+3rfETu9PnnyeEtxvqAVqznaD/+rmv07Bz+DgxRggmQG3FNcKkvu8XWvGana2pVSyaCwL
yCCt54lpdKQ9+RvQ+eoRya+F69wANNLtzyW5xEoQHsnc3ZBdREWdpHKTXYTVz+zHPVnEA/SiXa9F
91aBUEERdNqX2fnrWhCqI4+iU6+gC3OYqfMZhPjgNu+7vFnTLgUbsNGK7Ek2yY+ICB1ysc+REhJV
z+Q2qt8TMXKvliA2LUJHPxBKFh53A4+VUWePV5xdHKVeHPocYQq6lv6oxaStrs+WH7xObIeFjdix
PPI/PFYp8UmPv8VrPz+pC0MpmvfO5WeXTjth+uBLgCFqXAXhvGzLX45Ru9ysnnPfghi7AD8OOWYR
2NXe8b+NuVv6fbxtOhCH3qEdrd1Qtc9pwbTKoXXWvwJP2NLC/RGa1S49/15WLJkANnmGfY0D/VoO
u5Ljhh0QOWFIwJK43qJkI/ydnxi8Hw1He0zMad8CbYRmAFmGoyMzgbIytk2/1dvhUop+D0LF+i4Z
+qLN/aAXveLH4pYXveEEbhp3K+yPTTad6r75HYtNhuwsoEZDtWQftQDfHYADJAFKl2lPDDWhOkdY
6nmchYD8KoMY7giLyRlcUAQESdNjOalSkbkJSu/gjyyMBU8ax5eruBcLox32UT7jbeYpZTTd3Rv7
LwtsJkTkBpUOv5/kEcYV3qeCSV59E7zWJouR/PAZ2O3aZVUxMCBkt/Dop7ArJ8yeBC18JQjJ+8fS
19aNmW91jhIWRQPNcZcmQ2rNNN66GYIxLy1Dm59UaqBM4XNq+gcLgVUeiBWnz301UtWZlB/5NqBA
7+PqoTOakxCES3Rj38uWG8W7B3+aYgqcjKYEbWUSZ59KStmcpt1gHcZcuLNy7aBql32/Eeb4oBGh
CB5qTS6oIZFMGOU9jfz3xkMIyTu9Hp4NEDRYcAjlwhwJv4kHrVs+/KWhr2OujrV9pFPEHt8+GWb3
Z8w1so3PDYfNOLH2BF54BPQ7yKKZHqyRVvEC/hnn717T9pyY6O4C7S1ILJk2uGpZ/NiRmnt3B6JH
sLWPgRYdOZYMTfsCYngd4kSd2n4/i1+vATWPzrKZ5lUpaBcQFXKpEpRxvs6EWM7SfCGmQExGFXep
ieS+eDCAO6EgWJAP5WoSlB16s3IXJXA1O1atybZqhx2MB7Z67x5at7JhGB2GGtgnDWzwZmRmQU74
yqJk4MNRDKtOq7dTe+u66AxEFW+uJILF3pfLNXUYCaEocAUcXMjIxPQDgzC/WsKF2gsPzRXRetdQ
e+dhkzYXx56PDr4Rgv5HfiAXNCmrDvZvqpGT669hsGsNuQkGcTTjcO2Y4c7wyXe3oLsY0TMPIS8d
LWxUQ8DDOeTTiyvdA4HDa0DJufn0+ED2DdUGVkVM2pfs8N6K8kUbzGvWqZc7YwWA7VWcwZSDkiW8
x4K7eUAuPudmWLjNqrzVDdJYVy5EM+81DFbKW5r007ItCwYI77b9HpPS4RdgxfpKUK0fZ0ow5pEl
w4vg8NtIwWwO9I6DNEA+VV1xaJzgy7T5FpcjFllbPmqwZs2Wo5KFZbBlBpPr+hr0z8Eij1P32mWc
OBUV1FPI5egxZj/OSosh1Nct/X2bsJE0uYUzv6AjJSo4ck09XGJvWlijtddChjletEm5RSabolPu
yJQZQvAdB/0m51KWpeGzRuKuFvOW6+nqoVaBZRi7Xjcfkvk7LezViEm5K623IEFnj4LdfrW1n4pB
ytgOS794Iwa1DQnxDvX3ZG0tfFJGdO14fwbEKSvymI35pI3Gbqos5vnxrQrtnSoeCJRz7tIvgz3V
PPDB3MBTi/f/2ZDW0o0SyG75qqmgUqO2okJV7HNdbqi47PNcAi/5rPy7mWi7ynFo+Eds9i9ULcPq
0Rw/hoKhkL1OFLLDTlYTP9nBGHfSam/Ar38EqtmCNwNH2W7kS1J8lDQ8YVbdo3w4RppDIjk5l7G2
HqxqOxEMlyzVLSc5TbKllTm8G7mxMAZjQSSYBYy701iUGJwEhb/VtPMIYMGReFt4mFVzdxt7zi4u
T33oXkx6jNMQ434cCH+X2JMHEb03jNZLB+tzbPXnhocfRhruCeOfGYNH3X6WOfGftkjPLKhTq7nw
QHWcu65B9GoNk6xcB35XBm8ZxIeIr2Z+8e2UTwP83CqjzjTX97oE5TDSUp8Iq7X6kfgEdmnS9R2T
5S/JvLapDiCzPtoRyzCxRmsJ4i7dDarJQfWyrjKV4jcYUsm18JHIOKk/n8s23kaQrvtmqC+VhEyh
1QaqjQhCkZtj9m44AfpEyNe6ho6lZf7rEH2PcIcuihSjSa2UmDUeFaXIZBCL1xZrZqn0mYYSafoJ
oxal1iTmizRFQ7cZxog34Vbw+EL9wA43fslsYn9DXvyWvr2FXugtaSBC2+jZkIwYMteOMREzVRHS
gjrCUkzqDcLYwlJCUEwDJQ8ngilVMtxBKL8kzvDQNcwOuAhBYFNqUW4Wdl7fs1GimyRRS8ZxvvV9
kp6CGDGpYJLJr4nxkJKWtgLtlSf9TQCnYpH4o8uIDMmpxHYayrOtQ2osGwU/qp8NaVAayBGkGi0o
mgSwcUNHZ88ZcuWbmGKg9Yw7doBKs+oxR1E/vE2X3kJy/ZsuoXXvm8hZPaVpLfG1BkrcGmBwzWvO
vq6VnujgcpGHcriCLh0vCgLGWP+QSWqGhJqIF7ZXglh/6CiY4owNeY3qwQTmWM6/wmO2L4cPhhUk
+ykprTT2NWPAZnPImm+NQx01oR+msRMPxJ4CmRLXdk53y2Q77eBM15htNaW4HZTsFqXHqlL621KJ
cEm2P1Tmh4kfl9s4pZigbbg6lj91GJ6j2YoXdCFBhHZgycki/lHyTMTmXPHcsD41OTeRggses2Ga
PH2PYqj3VhDnhgPkp2KbjPY3FXC0XpWSW48bzE90LtnQMk4jbSCGF/KT6ww7cKs0wYSrqXG4DhmI
gV1DgEpHWJ65rROGimM2PUsI76uET/s6KsnSEwqF9JU3qza/5kpUHChl8ajkxa7SGDdKaFwotXGE
47jGdWzgPI70gTMTyAaHwOHB0JlBq92UpT1bqocSvQCHg8OjRMr82DCM41YmgONTGgZyr7TL8OJY
xSoVs1P2NdVORRz0+bfoGXVz6mMPwm4ma77SCdf1EHAzd/k2x1HyK5X2uUkRQJtXU3PtKwB3/qwc
EGuGNImyYgyOY2k8aNYtEyYuDYWULzFMVwq9nn+GSjydKwW1rmTUutJS90pQnejtO6iZtR4StfIo
B+RFJgGVNnLdNDFv18R+LHQxn/LwYyxylLO2Rxgj4NIdocfOlCg7oIFsK3X2oDXpSqTpo6e02kJj
OeMX186HdJgr9bYDFGfskHFHSsstaD0tB0zd2Bg3UU3+XCqJNwoO81hBKM/5RUH7Yz85FM+RUn9H
rgtKOxgWQn3S+gj6FySOcIAQ5pKTW3aa3MqWLoVLIWBdNcJfVZjG2Qfw9SbSToeLXp5QtfPBRk3u
YAcJldd8+oACguVdScxHhwsRvBTy+AjOKcxeXXdEpEQCba3lyacA2zrV8F6kTaYN6RXrC3ct2qDd
EmfbDmSBMYKVe2skEgJkvl867vQ40ndeYVK6mnUUKNcVqVmTzQQ/sFkJ242oT8EycsT0HPfYGnQn
RiV4J5SwEtXQ3xpG/5ExUBmMnwYlhc/Vokhv+YQhZcAWgDs+LLWnWgt2nVl6G9/A4JEIhg4VwTrw
g961UBL6Aht9pbT01HviDWsKsWq4HiYjYyaPOdWgdPYReeyF7fjgNklygLxhXWnJB2eq5n0/G2sY
92TjonHXTvyjPHv6nCPtNmrNNbcsckzyh09syTCb+JKhaag+J+Ou55TSohR/U1TtuClxQTAyNrlT
QKbMsNdVAg4nItfFhtwkrOh81/HEeiMdVlXqZDettBSEjjxx5GkXCUUejaaAQkrPC50zNxsWsxuP
Wg3d/I4DJWXoVW5aPxyanFXpkZIfgvEBYBFjeGP68GlnwJBgco54+8l3Qo6MOaGPVCcgI+x6Odfe
A+VMNH52V6zzufnO6qQFLwhTjNrbb8D4A/3WhJzybUjFzTRt9+Jq9vOctFABgT+NWXYV/k82Ou62
nqF4BgxZCJbvx/7f2TuP7EiSdDvvhXOv4+bCzH3ASSC0AAIiIXLiBwkgXWvtOyHXQ+6Ln6Gr2a8f
RbOmPG+C7sqqzAQiPMx+ce935+MSYbQNS1JICjMDDNA3j2TNZbwgb2UT+7sEjiveBS7nMK6jTSlR
cLvGpndR6fAJrbeq1yCeKX4Ic+bHo8PTK+sQef8kX+zZv+cSxlQqqmSdshewhHgsOSkj4UAji9ee
bI1dV5f3C6OQG9hk5n4efoe98wZvM+FIqkdWZO4VAhDa//HFkhVR8gvmXiBDAJR856ew569w8RSb
DPSmcJdWpixeoakqItYN9H04IIvACW4qUklZ3Taau9qtMjTdhHrkxQ3JuZsS+dw2ahFDGQrjVTOY
cBOzcxpW5drN4zvuWvyauXHx9M8mG9yEY6euVDfnvLGByOUgIYVfPPfmwoCRnswgHYL+edqVJu52
TOT7yMN+3mHgD1zu3laV1o0ktY/ChVIp0O8co/zESppjVw85UnM2mPnaoMc6NLoc8Cgeyi4SW66S
32MY7Wo7iY6s5KASB7+BJkFx1Ek5re0wKdV2cdP19zyKPDvMZ1hk9ydygZ7Y2IqD7eVv5KuKMwiD
K2LXdGP0Cd9eFLnkDgMgEZPYlikRO/i7Vm1e0zrm+ZNbhD4hDBMJoVn+OzA9oKhl+bulR11AMm2q
KRIHtA/zlVivq0jz0yC8hce2LI5x1TyDPRT3FNXJvmMNXJUxT1rPNQgdgOU9JewanWFHWwtKZcZZ
2jpEPOeCSE+BeVpomlL74pMKsjWjoNpJVD5RhkcgCF9Kh5fPNJaXbmZexhBxZDl/qQ3GYGQCYSAy
gmRNzjcT5tYiF5yJDj6Nao0LByJreokie9cxCdq4EqdtL7t9P4beNcaNNwz2T0VJ6CEtZkipnrGb
lWc2HF+qXM7SSaiiiN2bub2DDKnUgklGKsnKOd27wWfDkYaksqdoNVk4NYgWReXv0iB7TiOjWKW2
2SGy7J/MiJSWoLMIDbV8WgO7P/X6lrTDwj+FSr2NVpesZYwk0ugAmMxSvft8NHuCHbe9+9Fyut3G
kk48nCBAFm77BDOYf5WUn35dPIglcHaD8reE1WtTF8AtvFcgNco7FbJxCQededRTSfbsDGQ8HOwc
LlM8YfOyx/iiqQVUrsVemaiviE05szeDaa7TxquH0rn2Kb5Xp0SMkc8V/aiszq2VsiDP1BujwtcZ
006s6vHYC844wr6W1QyjGmQGlBA7jS0mOsWp7Iw3GYXFHiLCBYsPu37XUntuVbbooITWYTjViAGL
bbEbmTi4MbAKyeqzKM+QZ16FNYQQs6SO9aiu4JQpiOMZSnKcMpUpULYLy9qLlDOpm0Cbu72zdTX5
rvIZGDjcllOWkAEbERyHmOVG5Q3QbzEo6JgUYKUxPSS477j9am/lqvc24Nzgkp7WgvoH2xLYyB7l
0H5sUzxX0rqGDhZiFAb4ceuDE/ogDwiUwq5lrC3JDIOyVqyMMX1JZ5fdtqpLIo0ixhDtUzkHJ2g2
zz1wmSZmrxpSuuvd3G/WaL9TjIq3k+FdsraHhINpcbb5uclZeCv9/pdDr1qmvbpge0uY1MhkG8ji
rcQRuSsW+Grt6B+5NQiajOKfbdfbOzUUxBZHZJDmcbpzfEYJrT+ri7H0ZGOO5m1vo3Vq01lsFUyv
ymJK6nWfUDrKbaMFXHPXffhwVDcRuvKVY3EnDjyVXuhz+IXJMUJkZFbLRWD8vuNCjOHLezqmGWp4
FHsoWIrlVxSP9m2lLdi2Ap9UJk9k5QXnvLxikcckxJEyARCfijN1CcnPnX/Gv2MhacEFHDK8Zrpe
8kHsTQBzYAnQAtKVFaPALsYmNQbtU0WY6jp9Wxd5hxwbf0w9CXYfIGTYiIGTgy/atOqzbtFRdyka
57a0YdvXuwWXGQxUydCCpLSNHwYfqip6jIVRyqrXm1GSWOsKrYkp2I0TbJSsW4lPzwUMvhmrt0TG
/a1t+0AQjICA+SFAzBixXuiy97iF+tIESK+SpWIkI3h8Ha//yF1KXWz9a/wFZAklgreWHPB1nl6o
knlgFj5DjAqgqLjlu+G5l8QnPaC1gAYZLSC1OlLPXHFi/ddtQP9Hj88/OYH+vzMLWcIlaeVfmoX+
+38d4//2X2BYkgn6v3qG/v6H/OkZEn/AdbUVfiEp3L85g/5McPH/UIJBuQfxEcMOf+0/8ltsuhaC
Wnxfgh1X/2QZ4r+XDpA1V0hpCvlXLEMCC8K/swxZto8xCfcluXWAiRyiYv6tZajNBntYQqbzCSx+
wtYP49gebc9wNinzEZpf/0n1WHniVD0nGB1m5E67Lp5O0GIZ9HWguqP8woKGrASz7o4DA2QV1umu
X5CrRMh8MBZPUFNL0IFd/sXkiaLg5KauRD/pYa7ZF32QsxZjc8NBRJIwFpBcFCw1Ztb6LtvRqkLN
P/aosuEhrGkzsG7jXad+khfbzS+xPZ/m2foRTTZ2z77F9++7N3ArnuYu+RWQQrHC1wkWQbSEfqCq
cRnIMiP3NtFICTYVwe/BCeL1lLSfubofDJkfY/orPE6oPCndTq6EukKgtKfT6daSTmLftRBuoweK
qRvI/i+F3bwbhoGCvEwQHszDoUAVb8c+TTuJZjc9uVmTmaBxTXColll7AlpJSZiq2zkMXhdNdHEc
rf33/FNRkNTWBstjkpTnsEjeOo8lzxS4JDUV6LyYZ+ctrivp3+bYaW9iPBRHjsGEER6DPw+J08L5
YCPnd5AXIoy3GUABqDCk+WC3S76nCnjqB/OX4SIEaCWjBUg+DG/dhtwP/71KW2iZs3WYDFazRkhN
EGHEdhRShdxfvhxOxxUA+FUSjdPJbVh+ouE9Da4P9gewwxjV76ocmOJUDO6V263BowRb79iRj43m
qNu5o/pkh43t0XMH0DY8UAHz7Kmcjg1CfXdARFlZKtx7Spym2G75yxXRB5o+5+PvTXp7H9sMxWKJ
CtNommBf6o4i6byHOe6T9ajXTeCMWdY67ikr2ienus5J8F7q2WU4xgSIoKSjwkKMAmR7p4rWvE9d
0JVZ1B+snJ8QE3INsGdil+XAsC2HZSAy01ybsd9DkC3BUU3+dh6le9vpDtLAqjWFZbINMxTc0Ege
hJ7Ipovpnxus3uvUJu50dIOJ+ji/mwjjQBJ/z7nBSDJAkbI4qFcKcnFY355bKL9ILrlmB7++j/r8
S9bRFSHtLmPesoqALQLtB0XVz2ABS6oZswfdarndM1F4MJmg+JDHUJugfCv0gm52Mmgk6C23ZIq/
SYuRuKdKlNK2+Nl42FDIsHzLR2IncYa+EZSSHueo3DOYwTa+LBwQaLnG8DV3mOGkVnapUmdcMTKN
bfc9DGiPwolGCYHyyaJzMnQLVehmSgY5xFL/ynvFwFs3XBmd16hbMEkvlummDJnUOdBtWuiBB9ON
W6VbOEkvF+umLtftHROcDqNLuxazjkDQTSBYCLquDAmWbhBhur8GumUc6R0j3URadJMWXWXw3V4u
Gei0lEFZGrxECR50O1LXQTeli25PI/rUZfiNutPcx6QHrG2qNBaLbFr7o2vFrgaVsXefm/cR2Fbe
pXh60gFWnm3ctj1gXjk8+YkFZSK+itEx1pKNH4JozrTaSomwWYatLylpFprlmxq0Q1z4WK9iXryE
Bkx4psZ3M+sWzMbMxQa2pLckbbGQNTNIe9NkO8uIGGSjzIELhg9AA21LVJRRmR6Vm7Eh4xDgswXp
aAZOaUxgpvuh+Rq85DnJXbBSZvq7jPT4XtXogJkJ02Gjux1+9zX/W1vJSdjJD5pa6OU+dMd0BPzS
Ny90hBBDYDjSQlfe1sACZ+nkOEGEnNRZcjHHVD4jxIBogv5JAqlsfb55Eug8ouho5H6Geb3BSArW
aSEPydS5dRgMBTF25BQ9DELn2umEu4Sou6pGyKf8+ChDNiaVjsJr3RnElNMf+KSDB/z+Nba38uh2
atpxWLwpVHEeIXuUit5xyOnGdP5eGiefS2SPK8sdf87x1eFeXzlE9iHyHDaLTvGrgdzAqeo9tmqs
HxR70yG72APZf5ZOASw6Ze5A03CjMKTFuzftCkIDGUR/mDpFcNF5gmjFbhydMOjqrMEEzxNqO2Nt
dsP9GHm70XSfq56xBbE87iZiCu5/ZxfWyEjyxdmMM7INOBHrsUKEVvCS0G6wvYkte8syjS2+M/Uk
9nr9SrFwkwqjStSJ377jvBcgzgjCSR5GnbBo6KzFjtDFlPDFTqcwujodUOcy+jqgUSc1ho44Oyzw
cwKyYNvATEGPtTJUfCAu09hWaPyH7j2RYQmVuLO5IxgNVQCPN9D84WcItbDUJDtSMtwns6heKXyb
k86XnCrUH4ijcB2wjagRdIFi9w6jzqWsBAoEzl3isHRqpa/zK3uwGl6nEy21ZgdP3IGdzX3YmANh
GRUxswRhmiEJNInOxkSe8caB5/GEw28VPr5mCGCralIQl2BFSGJxGE3VSBF18majMzgRS51jQjkd
nc6ZWTyf4TxBqqnI7kzcndBZnrZO9YyI9+wn9+LqvM8xyLWWHXuIV5FUXL1lmI7RblUbzrv7lNDQ
WaeHMjDHAanX/rNOFk3IGGW64+q8zOfxO3/UfCdLIN4ifinZpHstpziKJQYKAlTinOyc2QRdQFAG
a9dAZ5wyQ013FbGnc0T+6Qj8KtWJqPY4XiIqimP2S9Fy+828qzVG00HjIqP8rRlCi0AWm6QAQ/AA
B2e/xucK7srdCHVThUD/up5Tvzbh1mQG6hkQni0sTwRfPBvEztxE/gLWjDimBcFpS5TQGs/F2Veo
oIpvPKjKGLOULNYc5PgqFM6pDj9ME6gofeJyM6X9btLAURu3wNqGQUrJhNsvZtYY9ABKxxQLBRSb
Ww92aeGOFBMaZ8rMnNcAzTTM2R+AZtn2JCiL2SrxkEPmZ2nLKAbvBDQlucL49cjnpTjyfZk3hEuR
cw7NCe/nTVewcm07HglXUIYKhliM0hatBEZMtkBpdTWuVX2DWzXCFb+qPXAoITBF3NEB3AD2GhOL
S4J6sWsSZWw6ZArAm/BgFwtrFmzixgkWLCNvDZH1ocnOGisrMW1tvZrd9VBiQzHGzdAiKfcN58pi
+8vWewIbTm3JuAf4JLXCN8J2zq4kI6WHilXZakZJH7ta87iHmeUdAw3C7aJrrcG4GQ6DbQcrt0cG
C10XtgeDxSjCaxS6+FIRFsw3TszIy26rK6jGV3JAWM250W3gNxh8lvJu+Ub1amhvbYYfSdI/+HpW
aYzutdeA30yjfnFzVo85b8WmgQPcfQOBNRrYtgXZGfr4hBqM5djSFXpwU9qPGH+8XQthWFRMw0cN
HS6hD6NYgEulgcQRZOIuT7oNN+yHC7PY7ub+apt3FWKijW2U9x1evRsHhbtrs3Zw03IDcfAXFoZf
kyYiW/W+zMj/+qhkyuskOVYUBGWik7cWRGUDcFkGYdmDtKzG+WEsm5JdWPqz8Nw7W1w6SjKvc/mO
A5ssXxAbuIKwaViCeI5I8AlJXwKMKiIA48wtZW5jO/xljfxkA5N7q3royvF2BMK09QJxcGMsSeOM
/MnSMGkXURcpCr1ORvJ4jA+SsCRXpyaV2eugxcHjd55Se0oE+Uqljyk3n3Amz2eMPlBqvrOYdCrT
DIiLB8iiQQC1YC/LpQ14mOtexPiIuoeohETX6At0DF29Ux23JrkPN4lq/JPD87k2JDtjkqJso4OM
RXgUIXoGmtaZDomPOB5UbjSbsCnEsxNzUyrmWbbbIO3KVa6zqWpCquBa48WM0ve+9Q/TRMC1p01Y
OXhf3yTjKtNpVzmxV0lTcs1XFtgBoC21biW675QsnZeVgElj6Gdt2aRRZSDzB364nbGwMSKddmk3
u8xD7uDbMzcL5tdJ4Txz0NXaOqur0aldNvFdiwljDpbsW6+TvXqd8RWR+XQR1T0suXDnNOSA9fvW
3hfWkbKZOWIPFmeJeAEU8dSZPxvHIus+kJmkbPZ0aONTZVAbwJ0L1znd/o1AMzqaaBZqcnX5NgdB
K4rTCUzIo2Snz1E33GAjwM5k5FtTcF7NM54soyP/DFHIwVEkork6G63myHF1WtpCQ7qBxhTdNfat
GZOoZoZkqwH6+gGk0CRyjdwueNg6hS0jjs2zdS5b8uTqnLZMJ7ap1n+w8+bSlDTNo6HUyq/c51RW
78IpXxUoNrbNilo2KwU6EObDCr6PGDElNWUKcdWUd+QBonjLGc5N1pcpgPn4DKcJsetYri/zJg17
FOVspZqAWWtFgB+FIbcm+ynQWvg/DV06IzvPSaciJQEqIRwaPjpR7Wx8/e+EYnFs0pq5/Ir0yCxz
5nyXdO0vCzhCUVCKtNaIpiE076WCehYX6kuBeVNFzZFYZfZaJXVGkMNRAHtdZT4yVPpncichAWMa
es6RHLvmbG9g29Lg+VtZegLIUzNsQZt6DIB1QqHs3hji3xhOYex4Pd/BSQJO7pELeGgNjMz48g3w
lmHYPM2u+wvnsriZpPjpJeqIMjHwSCaU5EuAOsS9iT8Cw2H1OjXYM2Dex7s0koRxII5mTYCymDVr
nfRrcruIIGLZs59TTtRx3udU9DnGzyT1rlEC28dpgxchqejzlKmGTDWCvFbHJHBYp6DbMHMCcRCT
HDyWLqTXw5hEQrkBtoplQzGItHNG5Qat7FENSNcg/0ZqoOed0LglJR6QKgt+RJWsuBGMdvMfU8H/
R4QQAz1pEiPwLxBC1zLH0/O/i0/4/t1/GwcK/w8ym13LBwUkhWQ9+neEkJCMA02aKsu1/8xV+Ps8
0PmD7ATadelQldv8zn8ghOw/XJMPk0cgA7/ZkX8xPeE7HeHf5jnrfZnj8PebFsIo/uh/ngdCInV0
9BiqJIMmn2FfxqolfRC1deuGCR6/9eALa4e38UozT5pehquR7/3ZKVyy9hQ05nQpNnZok/QVEFpW
efu5d9RtbA7HpAF/4rf+U1OYe6/p9kOVvES1dQ7KYGBr5kECscWtH1ThMcVttSrinxk8uzkK7itH
bVvL+uwtCDj1Mr6zk/3R1qN3I0yblVefoOAsumbL6KXACpSjDPKmZ0+U97IxvjL7dwY46UAcK4Rt
E0lyA6SOvgoSd2XO1rpOl2cRRBCf812c9DgnA8w4ZfBiZVjXCbXC46vEFjUJPj8j3tY13UXPgbp2
+oQ6ihVBZGan7y+YqD5wb+hCTvJKDg9uWK3NpCLINVEP+v90IgTemHsPddrfIdGjysUWIZlFjbNr
MNYh9pdi6VMuNO9t5+ynYdmGY3bHZu5EuG17rQwl10M8Lxu7MtADLe/CwlBXsx8rm2vvFWSKgZQr
5tDjJMeu2JZBhgIPVtuAuQpZPDzYTjHfbGMNnmN9ZPmrULIGIrru56JnmYGBNKpycPrVLeJys2rD
TSuMk+ty3vvWaOC4jsqtw0pRtiFietj62zBFIcPE6smsg23SP5Yye8pSa5fY/ktlYODnpsNrtyDI
UOkXCqtXbrPznLGuLNgkWfMlQBmyytjkRi5Gdm/Chp3he1zsZtqoiIsZCl9LeUaWVkLnE4y87FZn
gHdpn4y0vJvtEhOp87Pz+heoALx2b1GYoF6MGoZ71Z0srJ/pSyuE+zwNT6BvK8g5uvcfp0/Z5YxW
oBrEC5FHWfIUmvI8Vt0zYx7aUiQKgZ+fMUInKwF0Uk3TrdEjli09xjE22/Wqn28Q6x2Q3Bc3S5fk
gOm3RfJcNoO9yxev1WmSXHVlc5ijrL4tohaOknM/F3W578H1xF0oT7VLm+bUOl/TKL/CuvpQ+Nfg
weQrDz5sXzJ+aWpAKRa4ct3HXz3oNEkzf40s/lbCDZ5T3/xcyigivGMv4EuWYfnUGdcmBw0WfBNc
3PrALOLO94sfFZ0Mj2CI7FZ/aSaMeKRDAbyzbaDalfR5M7rxBCj/WZZuv82CmC19Iu1jZzEb9+x2
2FjvHXNrODZfsY8VrFuyA0G4aIum57FmrgMhm2km8I1k9u7TfoGqnNAHljMvWUxBG6f1Wyj7t94X
17qo420Xnx3LeAp6jORd1yIUPMYwFBPTf6qqZdpKtqH1iH9/qSTlIh6SVW4EajfL1zbKoG5U8zkf
qIQHZ4up5S7VcXQNaMBUlNEphoLfhwfXo7L3lgOqAd6wtiLJkAL/zvGHcpv19JgDNJIVCa8MQ/uf
oVO8h7H9E1g2CbqZv7aqdMdsHD5gCoIce+h5muvg5ACB3cuuPpeGk54cCBB/+xKTpUH6nP/QDrxx
ZWO+DF52104suhEcunSLVXYqrOijlZBwk9dGjL9knb+aDeoLdjl8ZsNkq7rskyc7v1ihVR98o4Zn
XhRqM5TFE/P3fMfWusOKc63jnJergB7AoJ/RXPUjidDtOTunCrdelP3G7rychScZDSMZopMML0ny
A/ngk6ui337vf3HrPZYzWaJp+uS43TU1nBPari+nBY/hlo9CdXhKsAGqcTkov/5UA0sCsiCR7r7D
gH9sioRp1ej/HIFU9eZDQFjXVH52UJiuVQZM2Q3K7Dw5sBD6vrnN0xeVOAoxlfmGQE/SLXfFygrU
C4p/HWk+3Uf++EQvcZfUzQ/tWBBKXgtFVk0SHEtjPI9LepkkU1im85i6MH/fRmjbHxS28qLsSA3j
g0UeALC2EKYPp6C4pIygnbAhrKHBTUhn5ajsBd3LsKLxgMLZD7d2Hkw3vj092ZG3zpv2J4DwnMOj
CqnGxoj+PFpOmeG8YLmgL6oD/xqK9F0IBzvq+AOM1ZsF/w4ebHNK7fR9EbRJndvcm8u+iwlRtzj6
86r6nKXbXFS4s3LX2lpt3R9ycbEqNIiojNso4qhCr7VJuvkx97pnA5Tnqkn0rKZdXKpjf8uoGp+G
W8eQlLFd1IisxljB8Av9H3Xie9sUl4pl9d4+l2c3W1oQIZDojSk8KuSsYdGl26oeTkSZMiacRbLv
E5qhoWTyofJ43+YIAwSmnXoWzyWhZ944H31RXfTEUU06qcR9zQocNrGa2IDE/i+riz/jjCnDbEMd
xFB2q0bawAZIPQj2Ta+0/ItsNC53HCPeUN1Fc/NbtpLy3Ot/cav/cunN1k1KxGbv0HBB1ReHlj1d
EcQMIhm/rWhzuLaCbV6bYHrT/tccawotGrYotu4bh/tuFkG1R/TKyP1SLcFd1Bh706+epsA/8oM6
h5wUdRT5PY5dbbcfazfapWlGdDSviRTNLneNfe9GE3Azggh6ss/YuZGck2WvzBCtqiNEO3iteo67
SP0KjC46e/WnbHXAC53OAKyNI01goTQuuah3WVmSMe1CLo+mKAIQOBnbcbTPVYqIugRKFgOcDS33
EuARdV0nIlAyvUWJHHPu4uNJw3wnYlJPRSwZLRpdfeM0yNxxR21aH9x81xgvBD8xhAI4V8TF1zQ5
5aYvPgLbubc9xv0Jmwh/MUgjtKuJLg47RGQ28iBZ5OwqUezE5PhHK7yjNiSuB6KEFIoEzqq+5vlS
nVqCTI1ZvXcRkntpJDR/Tvi0VFV8/v7Se0Z0ltb85z8qo2DPMwQ8MsQ4JB1Hj1HFL6qbqYTcZNqL
MJUnD7lxkZXBdZkn/+oRR3a12x6RZ15fFNMpYzXlKDIXhEISPtxxMECALKy3nHGJDg6kxt0UmO+O
vcynzsQ1oiy8Se0k5kcVmYSKo/vh3t+xhveebDblt4zWzrNovjwvzPcoZdpbpi3NbVA4zW1sRLg0
k3JhEbupzA6ye2Zm+QVJLnTmAfavmbvmkZkPiL+JWYVfKbwBQ3Kk77ROWeYTf6m/1B0FVRNGV0Do
znHRd6jhNBie02481rnTImgroSiHnb2cLSe/R4v+Ing+NjPWAfh4sH7jqTog8d3PUdvsq4KByJDJ
fNfZeXToA+OlwklEESxBVTVjcufMtJ39QMEr8/51CFz3MGo/BaYm9qptDxLA2VV2+sucSswZMUGy
EE1hMqmrCnJ/H6toY+Fk2jPHPWE+2rWTTSoJPOubsmN773eQFOwFwwbz/QEuI9i7MZ7EQ+ZDtXGh
yqcN6zu3kGiea/EmbEbXpIVoBQ/vnjORb+S1j3iJUUAHuauDGrikHZS2XuOvZu+1t62CRVxzHzD3
WPte+3Oy1ZeZI9IB+az3NuKcVc1+wcxl1VxpwvwchfVi55hdfWFLcGcNVtT5kEiYnKyd5I1d8pO3
cMdYMmGB8czpSRW4t6J6+cyiiE8pWHdq+KTn1Ddu4cqdTYPu2phg4bg59Ay/nm+5B48mumGAg9wa
wyCeAMT9SOJfY2Vba4O5T9XFP2biiNLBPDeSo8pFwYbrOoeKxL4ttvh9U8fMLFoUy5gaeRUi7Rw8
x7pti68qYKgylU20pgk5tmVN3ik2qZkIgRuUJ7dFEjzNgj1IwYfHmPvyxuqdF1MP0Bz12TjIduPk
3UY4iU3sxR8R3ZnxZHIQ4LPK8Mc31V1K3aNRP+8zyZKrhnVq7XXXJkaPMYXAZrS11o/YOvsjr5mo
f+aUPKtPHx3STQNbC+yfwX86WbfsrQZGRPx6bPOjyjI6BHJ8HAIWfQFQNsZuTJSNKLa3NaJ8mPx0
CYojdgnowmwiPgbjMzQIdFb6Dxf5dOzC8hguUCzZJrADVsbedoYzpdnBVHXPzD4ajzEoFUTBuMzJ
h57BriFgFxmcstfCmDWo0X9JGLuBGw+Id0aZIPQTgE6ak3fJf0cJ45vvP62fzrL14a4limcVk0tc
dcGmbh/Yt8Oj9stxq/DFIgyaKJiNaxxCiKmgp/k56S+zWZ3Q7sC6sku5nVZDkrUoC2T1Y0C+NY+U
mi1cAVbF60BSSUQ10osRn6Kyq/ioFlWd+6b9HOfcO0wmFWLFuTJbhnUbBY1/LcPwVS1JAMJwefZy
F4GYWOwUwb03rGWTEMs+aDY0gUso+mDtJAMv8dxruVreHAbUAgcnRxBNyY3fa1DZRoXpId65qIC2
cUqcjkwN/97yniMmsPsYjZzPtoK6rThmoRGta9mU2CHYQ8yNJw4KeCaALH8+yKXftQKlOdMArzq2
sbenOfLRAElM/2IkFCKa3GswQiiXs7z+u0Px+3j0XIaQZQ2bYxmq+eSZhEY3DdmgLLNn6Pd8sZAu
bIIar2kjOcl53jmkAbEIbIS4V3yP0SxW6tvvL0ObgSacjB0dtHnu9RdJzDQfYrX//iXm/gJ9g3MR
SVkzpDSnwzyF875s+rJe8cHn2Ct1iB/NKUgCedTZrXhI+EK5UushORY50798f8mKVJ1d57XKkgT/
sJcfWi6Oe1S7zT1ZGFtqbtg2yUx0jmM595WdtPcKomtR7Bynti8kB4b33jKxSvbjRxOLs2/nr4Pn
oxVOxm7VE7iDWRfDX9Zk91OCT07/U7zMRAI1TGVCY2Bjb1b2kVCp/lTjtkZq2+0WnqlLPEbtZbTw
JDapKmjaiTB3rejM5FVeqqGebhpp3dY2R48shl+LGdDKiCxBnJve9hbu1jBIiSgLrKMlJZNP7oBL
TNEp5wiWi7tcq9jxV43joUGJlodg4SEps9TbqeRzCq1Y784Roi7vxP/ZhJ59jP6gjo2p8UoeSNXc
qfaszrfp5CFmUEi6CV1jLDTAbCt6dys9uUlCHqPFJutQPvTe+CPEAVd7z170kclT2YPVAKiSmPMT
LfvPqJV3XIt4L+D4+sPzspDUZTab0Zd3CkIDswbcIl4NVb913lTv3SsQeuwIa5+UPkTTXcFmUiXp
sU1gkrVYYzwP5MLQheRy6hKpg1Ht8EnfsTStHEzIcgmzPb3KHcT+D0I/ggLiNM00iYo2RBIoWE25
eHt/mPfz2Oy/Pypz5CGLS8P9PAcwCqgHCI8vMRJ3GcCOECVP+qS64GzhHOCzHKBFGd+9yAITyVkM
reCQKeNAv8uMPkp3IrRvSRvdTXHb7tsylm8WQ/KMKOraD8hsN22eq85EfzH9HIv6iyyccegeggko
UGcd07Y84oJ4THTW3Gyaz+xeghVL+cvSktbtejYLpKQ+pjJ+wPu1aaKoukIC9tfGoH60Uc56Z+lv
nfQsHHMXMsS6oep/8WrwcDkE+6Vm2l82G/hMGhHRFWtj8hn3DHiz/NHbTX37Gcx3rEduR88+p5o1
57BKSUFETZZRrpvoPWXmf1ML5lnSTA6thsXl4qHAALpm92XeuYL1cAw7psugJjmYi6HJ+sAn/ZET
I/CWk7k81ONsXWIfjVVH2oBVhs6d2w07npD6lqUvbUqMBlxWdyLhKWwlVkgAkmgTu4A4GNq4oeVk
Yu7ImQnQZBXxcdsoEjP2Y9nvAzl8oEVu1rz5LzJKdSozg8wOxITQgIjUcR9nR9CA8g/ltGB9M5Pf
qg91uHxwN5MutklaDxSbV9lraDpv0tBOH+TC0P83KqOK6LDIZSN+FydgvEe6nTe+mSMMbtVE9way
CtzHTBTLjOABrrtsa4bDltsITI6XUeVP0Kn8PC6PTcOuIeCQY6uNbtAsor0NjKcihQS1koV6EX12
2cO6wMuwn2LUeoxayIa0UHnv0gEKxzxZPuwz9rA0ZjCQ7vOAQBH+1v3ixgABsuBxnrznNnlatMym
SBG5YS1K93ZooiQa4seUE1eqHoZ2mVSHSZpQwpGG7qw+ZavFbKbxcDWPiYw2c/VR1URbxmzU0FuX
K0JVe6Cz5ktudARTkM4G6x8Bmv02xf41yvkEVOXS0DsqZOwLm9K8Rs7RhnGx9aqPDg+8lT6CX9RU
cO89ggFDRUOxMqngJGtu2Lqidcwm3myrbDizCSC+iXEqYS96j8K+OTQLR1dr+5eggf4p0Kush/pV
LOBuBn8COFviOcKtIN3rApD0joLjwJQPvah/GafwHlUiuSRkt1l9dxl8BAAZAwzLvetNi3RE8jX4
DAA9E215q8wtmcrZObKtX/+x5fkrW55/HZL98/0jKj+LuKz+L+ue/5mWzVLHVxbhuZalpGR5g/76
T/U3WRKWRT2CTYDDzBQsmP6x72HZ4yMNVwpzn+kTJtGWfRf95//kWn+QPOEpX/5dOP6X9N//g70z
WY4cybLsF6FEoZgUW6MZbKQZZ9K5gTjpTswzFNPX10FkiXRnS4uU1L42mRmRGZ6kGQZ99917Lqma
/8f/bWJN99X6E1qI6cSM/33fQ+GnZydxDhxElgeMIx0UBrhIPJTmkGOpHvzf1DeCG+ldav98iXuN
A/eMkhdJKp1Grz4IpOIEFO7s8RjPmTLGzgZ6hGxf5nW9rx0bvwnvxlT7lyShasp7kWO5HGJMXpVd
RkFj0ixa5P0lbfzr3EqSvv3KxGZ8kM3ET0KtmZka72Y/fgHYRyEQmX0aHBAQDW4yHwvQUGPimVs6
28LBVLtIjw+ekRBlzez3yn6x3XDlv1oxS5r6LikSi123IBwK9p+2WF4bQ3WzJ6NgkfI+R51zYYlB
i40r4Klg1LF08oHsVG+n5a+TrQ1jtfVa2vhrc1L+wK06aIzhchgMdYt9NLvUIWiOJl2w1KXCk1lS
ZofZoMzOI5I7G6yvSLiwevgcZ3GopLgJrRys4hPcQDqMXYKHy82qM3g87hI4fQTdOqZuCc+MJtq8
4Zz2x6cWtpgtkjzyWx/qtH/XPmv5ecFzSWJ4O9LEPCYvPZIEZ0di92Tg6I/1h+Ri8CBTEw5BgkqX
phgDK2zfW3V0muia++l9obA9LTitd57L12oXIRAwrMbwbCmcVtGVvNu93yoBXt58HmsvPqOVmzcj
p/uaXvP7eUnNG5218pQm3qPVKlYy0n5Y7DwA5kPqvtIwuOrGuLm6KS/GBOVewIBqdLErBMMYMUi8
5Dx/AwdNOeFdiqfWo5OPd/JGJfKu0+YrcUuCeILgbG2mD5aep72k9AtjiNj5GirXTElJ2R+n1joP
Y/bpzzbuU8mOKxQs77XnTycA4YTM9KXsqSC1J3XWJbspVVr0CY32k/ZocUtypiVOqniEEkVhCS9O
vO7F3jc5cEdTkkICjSlmdrGudVAmQoVqNJdO869/aX0oqp1+zVJ3zUr+aPifG9vmNO2y21fxLy9J
gB0MjGkpvxYv4PLE8aQ7yG5txW3g0MZuhd/deKvnmPIO2Ly7SmIA0Kwca6N5xUxZbRBFV5aj/mmH
Zu/DUyQXPfqbYmxXyFL2Rq98zSWGjScxfxGzSHBcRV8LBR5hGV5J8z6HM/KG9sTNlzD73hbPviat
eLbUvrL07yJBsImr8qezs0eHP5fCizyzHtMG1E1WgOVBClaIGtba0IqKMNx8qnULyybIilFv783q
ahvZI+unbQbDyBX1W+kVnPq9p3FG5Pffh2Rorq3hvLOAxLuPU3sZqrfOqT9UUz7n+OqKwTiptDuT
h0U6jNi79SygQh1FD8qGPGPmb9Wa+89XRqiSvKfrFJRwSyYwrQhnRh2ewhQqH1G28IvOWOfYdzca
fOmaCKWk2ER2aA+aA05xHENQUe48LZtRmlRuruZStIK3QdnnVNCUA1KFB5v3avfGrR+Gc2K6d8SA
oGzwc7O/xtZGrwjdd4i1lz5M3pywdW9VVO+cxbAPNDuw4TaZcvj1uALoKvWIeXOgF5tO9myYfVxp
NnHy+5Ze830TmmCfOGUeiBtd6qI9aadLntXqyY4dbLCNnX8uo91exuobJE6BLxTvYk35JXk+89gS
Gm16bi8SbJynXePHGVHpCrUv4hXTZaQBXP/Pwmg/ZfMa1nRmKTQAldjXc1vTETRBydtaU/KYRvYT
Ra0SkvHe07CXcrYZ8QjCQFsnq1oe+M+sazMTok5IwJG1/68qY4Uxxv0vFdV/k4kysohc5+NYckqN
yC3vNBgp7X+1bqSPVNUm1RewCw6vUt37efg2FRgKlvHIERxiEOgFz2HgxkYnBZsTBqAUeOg2c8WD
6wjK4KFDlY3++HGw9Oi43I2l2BeiwWJ1xwryNOUGuw3KIMBlvS4V+42yGo/kkH9HBAA296npv3YZ
4AZdei/0Ib1k3vwuJ4KXk5qujr88aO4xHJpP0uiBxEXsR+lVDLt+OIiUJYfVus8lZqhoQu6bmIxG
Y6FaozBeymR2twpD9wYHwWHCKEasp70TFXFUodYLdDL+9LU8hOlBGPnnuEK6k6I8Oewz7oYE0a/U
OPZorGXbPQc0FfMu8oj1GiI+GNZ1doI5RDKjNI5KEVAcS/0nhrRYN4SFvfFiWnm0Iw33EELgn2ty
n6TA7ibE4FUdW8GJK6cb85VwKb2Bq3uDL/Xq4G+y8vK9wSWGdGvvFnqrbQFbjPsfKxw9JZ4P5GVk
bWqClad0xKamD15qkl2qJK6PeqYdLlKIGTTFokC1N3cCQdeJGE4q8G+bBe4hDMFzKhsP2pQ673ND
CTzW5l2eI5Z1kVnvPJUeo4LqSjBqv0ybhSe+Bjp1YhfJ1JifMyUDIuLNqQAeuSEBdm6VAjHS2B+L
EH8yBDEEmkPlNQi94R/2FWtNekyZjHHo7Qmut7nm40sQ/tTAX8obB/N9qlCRLTiLmymGBG2xMVdD
ifRc6FNoc7c3Bf2ONrvzbRICHi9MQFDNdIbE+kt7DRovDCKZ5gcUeTwMVfhKr3AeOq+0PrJBTZKO
0ac48N77LkzrlXsQqg8qvFj91U4GMEB3tbm1QMUdKj/al8RHNlZfLbuZBqRj5SQ3A7rmBUc+vvew
at4W7RVBa1Nf6vXpR43ik+cU4jrK/PKm9jGzuzcvpAPTGvatQqhIkrHYlfjgmqn9wAHrqRYvfV2J
oPG9N2A2tIEkGLHnEQQT9Zhf2Vx8MN3bFxjwuKzdhA/j11Cl7jkcrY5cr8H5KkwCqzTkDbHpbHI1
3Rdp9A4NGWjfcu+U3T5GAMupyAmWdYik+crfD+3eWMdLmGjY5qezwdxZrwPowCQariMpC76GZq9y
n81gbUfqBuRE33jZgRqrXUq9BEI/h0M8I8OcHs4ZhxwKKIogUimnCGON/FSaSFybPprr0DwyPfNG
9pVDxoHssLlgd1fM2RPztsHc7a0DeM8kLteRPFuH82Ud0w3mdbUO7oIJvl5HebbyxWZhuqeO5vlf
f7EO/i7cg7lrrT0rkPep89qtpnegEsPBXWWDaBUQ8Ddy066iwmLRM7gSn2VBSRjpPhpMVxFCrnKE
twoTQJFwW5TkMJAsXLQLaxUxiBDfpaus0a4CB6CwyEDw8Ge4SA0DLyIIcohehRG2TIG7SiXUQoC5
XOWTEB2lR09pyuTozqQp1Ig13pg/AWxXW4xKNbYk1tCoMnYuKXZZrgWGGzSbchVv4sK5eH3EUaib
1+kAiadud2KVfCQLKX8VgVLUoHiVhST6UKWZd8er4HdHY/JfMz/0t2WKcb3k7ZGjMXWr2OSvspNA
f8rQoTwXOzssxreBZRXp9PJZITjHBms0NCy7a59qwtwoWzxsPzmjCxZziF6oenRzoYPxdfarLIZy
3B0iIfa0uVwjkt6M3O22QEur0dTCVVzzUdks1DbArZcC/WJb5tF99zaOYKB7i2+kclrY9y7vqCTP
+wBvJjKeG/7NdN6wk+hghCwHC2Lkwc0KzGfp8pSP4hQOHIEpEQs9+1sr/+atsmGzCoh0nzmroJis
0mLUIjK2rv+7M22MR6sA2aNEAnY5Qbohn5jR2xYCjNlZJPVxBqnHASVzXCVNC20TYhJ3LGpnObvt
ziKOMryx1tjBiOUPRx2t3OGTTOiLVPoYpTye0osXf9fqjchb0KOv5pV66rVzLdnCs+lABHKopkOQ
hWhMKmkVafNVrnUQP8AL1Yc67gNLcShi6IVo5X3PJUTYDNVXof7Oqwys0j/1Kgsbq0CMse6pWyXj
ZhWPK1TkBMv73l17w1eB2Vql5gXNmYLAiv3VKkO7+dUXDS2Hq0TtoVVj5VspkiyfmrLaVuY4b5m1
aI7B1nWk8/xATIwSD8egBM2EzKodWMxpO1Tb0cV1NvI+TDpgOu5Eyi5t6uJaOQAmZzC7ldXhd0vG
vaKsE1zpR9os9y1z1K0ntnylmpNiv+ommqXhSShIPbQvhLJGMBkNXsS4Y0eF8jyMcgdENjxldgEb
Zq4epd4PgkChSIU6kp86c3GYF2OGHuBYSMCF35a3sRVnyGyYb8K8P3cRCI1q4qAtDO8DGF/3nqci
O0LlGLZzMKhkeDeKH6YWdzfNqthWCO2P1JQVQx3eBuHme6vl0B+l2Iv7CXE85pgzzz19ym5v3ldG
sEDfuzTsXfASs4LVc1ycOYEdUqv5jDzqTTvLVQeuhpOesuE8e8M3XSE6mMvU4uPzX1SRSz4VvCxu
Pd97HOrdSY9bCyvWNnWkfYEJEkw6qgg6GSFkTZarsIA0pjBRA4Ye3rTjUoCS+aS8DPO5FoNgu2Ly
LPVWM7Ur+zNJrXuCxc3enYcnFkqfWQ7NKedA7PdjeZLh8I2yP1wG+PJ9svDw5i39z56dtrsM0R2v
0sB02Nog7c0Sznis1XOrWf1BuID07EQRu/YxulgJ9P+QW3m0MvcOE7YNwCx/oaLjk/cP8R5V/U1Z
Kh/Q/ZNb9yHiZboiyaY72RF8mTo1nx0D84ZrJkBU2/jU2Zp+tSK6ao6QVr5wozoOLp08aSgZEP2X
JVugsT1mEIEGcVDPplVU19rq00OqzZ9lHSpDc+GYSJHttrGiG761hdas92Se4nsaTNIr4tXGtJlK
tcdrpwxDQX4fuIY/sCfQzq0THTNggVmEVtCCtW3ZrX+/vRtrimawGj/E1AMkujP5ujZzFY5Xu3au
Vebbx06IF1ot8yM+vk5tQ8gHV4tjaG/xUxhKvqTtlJ7btQaLa6eSf9Tao0JeTrRFvof87Gz9hrEO
thKh3hao0UR4YT9LSDaVP2R48aanXiY8H9dgA7wa8yzyODCiKDmMkXtYcmPaO0v+SMZ52Zkjvt8m
nuirrnqmeo4oa8sfsWsiR1YycYjlUFph2QMaW6idH5O3Mzvy8KFAuKc5eZuQXuCxn9mgKfH1To08
AEV9sADfbsxZuCTa8fLbUWjcYbm5qHKgKT6bc5w+bB1zzf1HwqM2IvsIHLscQY9QuOXZ2ILQne55
o8ut3/rZNoYalBIt3RACyIMhJYXD4OHZ5ktYQS9VQ/5px8d6BMfu4qTcSpMuhgFnQiZPiq3YVuSA
4IHndZvJTPA5KfNJ0U4T9ML+GXkBYTUunoVTfqVlQXxRfrAz5v92oETLM+NHPU4E9Ap4RmWbv3YK
kOz8NvrOh1GD3nMb8hYyhTWdxfGxTUHVex7gwbSqjoupJQnIGR9HVH32sQJ1CxeI5eshh9ZEMIrI
dx4eFwb1a9lHxY70I8WPZcLEiGU0X5AAjIXxJJ+de3shLCVTl11/Or33lr2FN69wG+c1oBtyETxU
2Udw6xMxceSd/JHU/cB1cu5gFfm8CL0Xr/bAJeGowM28jgdte4iMlvA5pqVIUqYjRJ9ALuDPCG0X
vPIp9xiHjPUfBRi0Yp2O0US8WKEnKhsMbKcwlBryOc8FvEefsoTJYPJVY7WLyiLf9llMIpDTGa3Q
bF7nFOT2iPNEEkWDA0Ck2+OYRrqMBWLVXWt8aWbBJzaYkv6EKQpccTLZGu6nLvv555cDp4u/Nx2Z
8qv4y7UdOPYSQNH83vnESbXLnuKfDx2KJAj8kr8Xz/kTJqAnjGtokNNKjVJ7nOgcNqAL+UPQzVb0
ybnocQpBs/ZqaM5dOq98U01lhkvwVzo/NsLdro7G/k6GabnNR3bfi98cmtzAIU/Z+oFqpkNU6J2r
MQ5lbJACN3cClAznhgv+oXZYFEZpe4S2iLYT2yzYrPNoDXPgi/CrWIpv6rKo29Hzziv9dU7kopWD
nW3nhK6PWqBSaMwBVY3Ysq9ycupTNnJJj8aHciCXN3aPg7QpPwZ6SSppIocY60O+oqp03DS+fsCr
WO+AQz6YvnGNXt3bnNXxbkpm54FZ9qnRy6GLsRib0gyk4KKve/9pSaKXnIPItB+pnDol4SfDIyE9
0+Xab3Paw5udn8C101ZLN0wRhyc3hAM00+VZ2ok4i365LTzdBgyc2DjqDJ3JeSyq+rCoMru1dGCM
9qF0Sqxr8VwFBShgBDD61SbjHbbTPc2L+p4H2lbisOFFjgzjMkBg4lnbE2E9DBcOmnKbpDYBIqVu
dj3wSaikP43D7J8a7O1ciVYjjhCTwl3ZPjTYciR+jpjUIEwQAQrJy296KDEbZt8eQaJzvZDtzXQJ
crh4a1pSqX2+I3T55PIAISDWpXdZG/1mOrXuyoar1i3Dsz9IeeAChHe5fA1RikLLUhwiW3PR1vjO
6hJtzQT81IyfykPs60GbdNxuJKY0/UWiBnnU282R6xOYJ17KbEp9OnKdpzJxfVJPsBsKz7sXYOl3
mBflaa5w/i54k6Mqu2DLeybYtfVR3WWCIOdokgNZTFA9NSowU2j1LstYoO9IJ6Kzz9EMUYMStw5D
ziM0mWtnd90Fe/wV4Fr7NuaYQZ2CX32uH31FHjgXnnMDwIXzu6xwYtLAccop7IlmoAh47xAPkkkf
XQ4tXVMQzzLjY2y3OliA361TWAxXw/8VQxXgadReyEPwemb+SAf6pEpT17gmDO689rFNc+OXAJMs
Vf+cx/JWQ1vc5kV3MihPpdFaLhh3HH5cDHuCBPYB+qhB1H08lSbBr75w8tPoLC8TB4xnD+XwUprm
m7bYtbqleGiFAvlr9tmJt/CXsmow/iT1EsSvPQLThBRm7bWLz0t4Yb5fHWNQ1+n2chJNs09lbmEX
useyqO4n6le05PGAk2InXR4dYKtZQuZfom/e3Lj5xuLAwVkALp6GxzDtBvIH1i6RNRkGzKN8P3BR
loEGOeFiFJzn38hqceCJ6WvUOMVK2CSI9mG7BRVjw/mm5RN5Mfjfbeb/ZJvJMu+/zaz9geT9/8+s
8U//F8LK+g/fdqWjHJJh0lQrj+pfS8y19p6gmFRApP75r4iL/Z8lpi0dTwpp2uju/zfDSv4Hy1BT
eB78JOX4lvqf7TA9NqX/XntPr8EKsOJS8kl8m/Lfd5jpYHdNb9Nf2fguaGNBuWkNXPUuq9eezpaG
jIDE211lFpeBeNfOWBz7nVJKVGKdnLNYRPtloHTLnQTHIftPlIkL3MxfQxdV74i0UFu8txKv511t
OM1BxDGtk8hgNgrTPmxROhhygSYiYj85hs++THJOY3tKtwlWF6N+FiOgbd5OljdiISSBZfXOpx4B
KDg8Y+4xV68RUECmriacQsc1MlT+q1R54FXpgz/oBKM8S8uUsANPR2TtZRF3wO2SPWbWPE9GfLEc
tTiNg1bs/yjNbMVY7T+F6Ip3PotKG19mgLv4q8pEfEqBvG6VRqFUifdDfYh7cPCyRaAblW2bZw8b
CBLO1IFNaKN9ltfvMcfFrPPxncyC05u/8dHR3KU7YjraCXM59eGbcTFjhjT7j88Q6HMAij8inGrV
dKaxhdxzwhq0Proh8O+OBswGIMPaLMRegT9wXwwrBu+m6Pnwo4P0OC3jeDNsYnhSbkWB1Sd87yeO
aQjJgh6emsfVCryisXBAxk+ldTaj+TkcxvBcRGP+YivAjTAO34qEkqviDXrXm92m6bWZ+nprp1Ca
eu97gOvOmGqP7+giJbhHAJ0piafR4JIK4weWGnRa6eMwrU0GFccGnR8yv7f2w8DxiSSADgxgf5vJ
ZidRoQ7dESbfDuzy7sJM2XeTVeA1nWnvmjpqE1O0GEXqZORQ1QaR9dxoxGNTb4Wk03PCdYKvZjIf
YgE6liPjV0qRHq4iUB/LRJK9sjPjhRPRXLEM4kXkbaSZCbwipbVz3FtnjgYXW/kyKRZ60TWJWWBH
MSCa74UlfpGKVZnbpOWKvVjx40A5SICrBozjdL8WwgxlgTnn5DPBuPC62gFP9Yg4SCrbG9YeRLRx
W+w8hwYOvEWsajdYnc3hJ5ct/VzV3WC/WlF/GPtt1QK7R+Kho8+PvkALbRXfVur8NgiXM/2D6Dp0
jtiyxstiRZvJH8+ioprVec0+guToZiDAGGNBrbL8UBjToUtOk/NZlD0Tnz6GzvfQehvD0cA+X830
EUv1htfdplvlpAj8Tr1v7YPEXZ26+5RFN0HLiTd9uQSmRWkYS/0chMVCyBOwKFf/R+n8Tm38vP0V
L3lbvxQ17jV6UUV3JMu9wYON0/tu8B6reNr47B4txUGWFS8boW0yUIAVYi86kOPdUF9wSbyL1WH2
pPnPgpksPuHBbAfzvaJs0soAq3FaMMIXVyAXVR9DSZKeUo/Ope1sYdVASUFpEy3nUwNuDS7qLOsf
qo+MYoZDRSvFSFk6VkksjdRcWB4Ow5gmcvBtLrSW7lTPNG0mqIqgI/NnkEwz3V39RSRg27ZOCId8
3IpsDuI+3E/2flzHPudzMJ/WAYv1yyaeAxcaJWuG2LLWQgjsIUTOEKILid+23hedT3rDWuP+m/gP
dY5Y5C6Wpk8aEjWdklnyJ04rygX1BnZ/nH0W8Hyc6hY217X41qCYFYpu0/yuiuekRC0osE+LfGdp
vHIGgHfMvk7SBBMfjdSXkMZHV+O7+vB7fA3JR81HMzn8b/hWKgbCCj7uAImaCJrJot6bA63elxX7
Z17rLj1X2B5cPBAlJ7i6/mDd2hSAOsMTe+w7ZNTaPEfDXxk+1A8hcVU20ix/7ydB/w3VtzND13Ds
nPMYUm2BiaBensA/cIShD6E9e+GLhEPn8bxniN1P+UuRDqh+4EXq5xkIQPu9rHgkSVgMEjkjBCwL
nAHj/ez/RRbercHgApMFJfOwCqH0gnVZROBgEkBmSvfzyqr462P3o7v6mHMTt7QaGA6oNP/HhTeR
LljyJufOcf+KmEIrjvqoRQPVY015WrUD034V0z7kdQa66UQ9RByek/S1ZDp3Us7oMkjqn54MV6mo
ezpUNoJVDsspMDEH0GNBMoFz8AnSKxiV/QKHI7INLBa4hcSj0ew8w94k5s1KMUMoKkB2Vfthkmkd
8++IFh7dM31Xb9N4FoR7Iaom3W69dJYVejCzRQFYB9piSnh2BLiI7pri5HNAj9iwuA/DXAaF/Giz
H160wLyGADIy/qOKWiWuhpRccPM2QVOoi6OVvSzu3244RPmnI3Zj86dKsm2FT7H/dmHhG+GrVXeU
mIFxPngDTSPeUs4BNWcd+ZoHVT15s+gOZgeaqG2G73msKdaQpns0Zyc/egqsSuU2m8YrKYliLRc4
YR7vjS41tq2h2VH0IKJWaCz9sJawf7kLXDEHPCEoIyd89p0bS4ajZyb2m5EguY5sxWQTTXdjM/+J
nQK/5LCC4qPmA0P6ammtKDLVgoo52r4rlV0c8CHTpK6EypxX3X9Ktne7MpfFFttwSiTusXFX5lX+
7bPoO8iJRxVJT721XOnReDP8FDX+1Jy3p0jWb/CxghhtJe5zF7bsc7QbuFH3y0Tk/aJFBDYMaoVN
DS+FWGSRpeaBb8SgYGI5RkGBU5TVsn+LTMZU/Sq47W1+EMuDEhU+mgk3AwZKf8WUldh6nyXxX5Uc
E/E1ZeJQlk9ldtH+HNAwAHrjR6V7TzzAmH5htt+65XJq5U/YQ9AYq/0y/vQeu9SXxrio/I9tpI+0
itwFduKR2XvLxhfsNofS0himUE+g3o/usPVYIbv2U8cZMXJ4uGGxNrP7cnojI3wl925YYmMM/xQi
ry9HKx/pvwSGGo+XljgSZrFTBrlzA2dvfGB1V24lBVx9In7lrbwuBewB0nbHDO/UneM0jH+q4jHf
IcWAp3Hph8gNZf6B4b+3HZ1dmO3TMF4I6iLBGhx5CuBhvKqKmBHYAVw5QQvgzf/eG9sub8YbM3C6
UQtfDgucQ0pag3Air2FWIUmZXZOB592sDF5+hB6tJXNxdXP08hrKCgwxIVfV0xHG+F3dF+R/ZOPs
pgX0IVFs7yE30ktIPXM983DmXjA3UpF6bPC55rjJwBVHb6oeqnuJlr0bMjLFeskvysK0REwWF7l9
xdj9hF/Kw4jeIfyjd2yWop05F0kbUI57a+F7c5eO1V2SuGOQnCjomLbjGEvgBy1CyVzf50t5mMKU
Rocm+6L8Rq4HYioLxvzoe93CN7XV9FLEPclLVJeoIFwGJ3GXGj3NuAXrSkTaLv2aHTFRG5ltjQ6O
RJfhFxyy/C/VcxuD9T4A+JKnh+YH4tPYNoowa+KMXEMP/HIJpz01UT+UBC1WOHzv4GBdDXsgMaoT
4QlkKj5OysLwtVupuQ9jj0pZOIGESw81NIoNFQuwv1pvTZazo4rSCAfNwF65xRfcT/7R6Ot1OuGk
GImpC2gC6zDN4BfElPlMwAe3NQTXKnZ3S0OCsyp49bdm9avs06POk5MfIQ2WbUZJA9PItgyn18Fi
fhhVVu/L1v5YScKb1mvovZyOhmm+0r90sYW/IXnJmEG03Cp7fZugi6r+3oCejqQIbAF4Bpg2iOI9
VV6JHosD8Khy54kmAjthf1kDawuZZ1dzpMcVmCPWfaCdacN3ibvqs4+i11jOKA5hQ9Pvgg6YGUTr
MlxwMChCq6fP0ZsopMicM2UbX1RLRojfLrJWH9/Nka13C27DO2taYAhAqeBk2XCdpGPGabMGJLpw
bCn74mYo8dgg8s5u0YH8NuoAZPcNU/VPZLW05aX2zog74066IVtWSr+30eSt1n0QFwK/KWadAiAk
/pGhphy4NH6klf0U3KiXGf8JxIT2jKd12BOYTwF/cNJ3SiN+cHkAx75xLsw535HT/XTMEPxF1AcO
LPS7uJjI5MWTYqWYZYHTrimsyAaKYBP/c/XwPkmMDLUK7Q2fRIEac6Yf8lbpojubrU1xmSffs2wS
2IV0e7BqTapcKkFfwwKzPLW+akwil3/SbmPL0kxNpJBnQuF0t3G67b5F40DQtVG91DBfkp7Mmh5Z
NHH98gC1II6zja+3Wl58kohPNZJ8ErPskLArPN9gQTEv1mHg3xGwsdYO03YaxLSNK2PGD/Ee9w3o
2owDbeIzMS5iDrLFQ3KfvPSsWvApuJsgaMBPAImZZBwGM/UYxx5DXvqa9wSMnfi3btMniwA8x2B3
oErzpV1NV5CPU0xNfe7y5UJOjImnJtQEnsplvPhRa75h6ch280j1F6Lnfdd5v3k3M9+objevKdw6
Y3eSthYzDoOSV0acewCxRJ38pvWEVhCf5ZfZyTdR2R89x5mx4suqWA4fmdoEE8jEHi2LXyyNwNg0
PqVBhrCDaQDXSOQu2M0tB+3UoPmi8ZSHyjoHoenY12huzpV5TUv6hWDEgsWmHKBoi247WHHEoyPr
PwrDpvs8aZ8nzotRJKqHBvh0nSzDG21EOyc065vD2AQHMn/IluYXb7hxa/pMpzz4CbVoElH0LVqh
Q3BgDMNdkpx1S2k6F0oajIM+UGr2G2wAAq+dTWSokru2Jz6B7kgxVDR9DviFgtomAzE+ztKqtgqL
NcYXoIaE/DdhmsnbpKuvviOd1KJ1Y5xeO2lroFNsShnL3Piqwi9eJ1wOuJKJBKZ7ggyaUxm+lDKl
7sRmtUN+5JMtddA5NBhrgFUPrNo2zF/pZcGgA4Uct3Ej/oDA5T2fIxn21TjdL6vXqrMtlgZctCMU
umsBaYRCnd2cs5wxzemBGR1HcHhgI/jO2cw6KaeTNA1H7t6KmoMdS3o/cC6Hy9LsaGHMOam+Gn32
ApdjOpmsUjccTp8iyaOZogxYofj6El1+Wj1hwCwdtsJK86DQ9b2Mb40mLB8VJ7UuL6OWtOv4Q3tJ
d2LBd+ywXI28x3gX4BmmFK+R9itD2z4Ol0ci+8wP+DEGj5W3LVeHkMdLIMH6vMnL5Cu3R7DexfTT
ty6bi4oGhUHDbo7pEmFl/RNzdrUt97xM3pugeI5Uf33OBjmfQFvwAK6/2Q8/1eaM3rAuDpd02hYs
LExOFikstGjw5fug14Q1+eV//WVucqTz5vBuNqRkcW0MAY/HFJSBMtm1JF+oHNG2j8rmVjOJ7JzJ
eJj9+VTyCtpOfraP1osvX8K3mcwV2zlcgEbrO9TLDSfDW0kyqtvXmpuAc1/f13+GmJtFYqmjsOSZ
BYRLJ6jCBuffq5QarMGjTFGR0h9EbKNR2w84mJ/d9lzW7hXRnL6fFegivP55WawXklt1kJA87NV5
tL+zGDXCyoqftKa5Zam8+2kxPofEWzmJKjoQjQx3o/NkL+h0Bw8f/X6JxGe1AHVHBPpyRNVtF2wi
VyAT557gQuJm0WmS49MsEi+YKocEZf6YWH4a5G3HP+Ap1BvxPnbuo+48e5807TVnfAw7i+Yw2QRw
nscgLTAut8J6HtHnj60fH3zSPkPWfa9dfk1DHNL13wpK7JQXXtup/Num33iCPgq//BzC0gnSFrIk
/k74y2Hymsxg6Sa7yYNxslDw3Vkftdd/zetmQqn7ruJFlUjqStluFHmE5ybRHPdbfL9oO67HoWMp
pkMawU9IHXiO7KCw7VJ/Iix3Hxqg80KHqbOyg95od3Ri1BF9isbVzdz7Ypr9XYihetu3KJxoidwk
uoF9tK69Zqs7jji9aG8bQUyuzWlkgQfPK3aZ1hfDzD7s5B12Irz/kUycOz0lLRNwOTzNLg/0Rh1r
13ovHfuP5/U9GbzkxeZiXH4pip22ZjGulktzn7EDTMsfEsc5dMHYAvHSvyzt2jbbtMUl9vR5AgsB
8fbv1JPRt2VNHjvHaRs5lonsgqS4dB+4mj7hQtTYmvrxue9PbRLdu70FChSxVYZ0l0OHK3ZeOv2O
WI/SxFLt4dccdVlQD43RvATLFyxO88B19EAycQlAMWyXNYwaAzfonK7YW0i1zPEUFk1yGvDDegdU
p+Gko8ynadSibNcrjtVMJUEhQ3RFz2Q3iuufvASJazrhfP3WFAtMXosHbxg2X4mZ7RWI0r2r2fOH
+7BngA4lD3kWphEYzT7Kt7aq/5O9M9luXcmS7L/UHG+hd2BQE/YiRVEN1d0Jllr0nQOO7utz+4vI
rMwcVK6Y50QvVrwI3SuKhB8/ZraNfV2A5yC13BvwKcsG6xnDYoFMpL9wU3iI6kNgq3d+VTzlC58e
KowqNjDzoGAp5Y10MlkZ49HfX1w5XLoUWDFOcBZ9FdlsI9mFQ3IPm/8PsHFmjURIjKKg0YyJGIrs
qQJsx+mPM5S86/prOrvcH31a6ma7/6xn6y2dtfPSww3TNUTutY8qCrmJgQgiAg+jqrLctzika2n2
n2sRf0RJpoCV0gDLol5fhzi8AXFvzAg1iX63vWG/uiarb9anPzSrseCrrKPM8KtROgUzwpwvlqJC
HX/62c4tdmSJ/cdP55d5Hm8bS9G1wjqSlOCjWFjp6X34bIp0G9IF3eVY5fmb/SlC9dZ09b2VUCpM
3kmS/WBfxH1sidpvYGEBxDeGz0BV3AP5UczQfuSPfa+TnmA88+xKufSb94InOBH+eBulxgedUBQG
4rJMeIpt4V4hNMDO7dDeNti681RdowJTVPs6AyelXcfWvAz3cfIkxuyCAIswKXjmZrBRVjOdVOJs
DIh2PD44fP0i0HdR+M3Fcpf1kvgsvwg3o1+vm988MTwtNRcYIPXPhnrNk4pyqyUzsHZygbbHaW82
hFcGCEkbkFMYVIPogl4eugHrbLvGCYXO1zm0U5shQBvcGVTbQTCyJa4zRaIKhRhAzQCSyxbx1a7V
3jazae/rKlkBaxiZc93oktmc83BorZf/1QT/FU0Qcex/0ARPKvugyKo2/n9AS77NfwAthccDM/RC
+mNIJSIb/kMctMRftmfbDtdzQcMC//h/4qDzF7Qe1+O/CzzLQ1v8zwlHx3EIS9J7Y3tojv8a0dJ1
/7s6iALpmbbjag3SpE3nv6mDkr9ZtgQ8xvElH5yunKDOz2CkYYaXJI3Xhk1KZu7Bcs9jMhxNr6E1
pbuLrd49h3RZ4KTlKj33IxeSeL7PlH8XxSWhEMg+XPF/07jhCoRvos6745KzV6yr4BXMJvbhwKRO
tsPXCRqypkNjzo9uwULI981dTyaNPPLHCEnpaHH3d1HxHFy/lYhfZGQ+5VK9gW/GUoFlzvcvZcK6
69atWn+dJekHr26xgf4RbkIyiow9GCwbnj9tSUAlt8jUZ2N1MhAptjMHFwvzyNpaxJ3WrqFuQpB0
+7aBzKB5hUb6FJbiUhXJFys/nTQZ94PzMuMpshT5RnrT6r5+Bc/xW3rBt2Hy0FKmeSHp4h+ShP2j
D8IqG8VyWti4rUnxreoQ335XpSDqq4CnImAo2CR4FsbXhZPVUwvHcej+1nX8jI//0VuiV2V0h7aP
b0QSJkhNKXRqzAKlbqys6Jno8IeugSHxGNXcaYY1ogQb6Y5Y5Cx8XIL6ds5GJufZmamRTY4ML6yn
S/u1z/H3scX4ctiVkHHiGymzyeF1B/t0xB0oTXD4lZmYlNG213yoIBgZYbnrAl79CjpK4IwXQahH
1HXAmYanrvaru9bqg42qpmuj8X9zizMu8tqN61PcFvT8kYpCiGqQ7DP7kObXED+8W3OH74m8UP3D
Yh7zfpKTxMDJfODVWY3NtFGFDXa+7V7qWN17fhzupFWd+RByGARDtqEF4Dkdy2Hn+Tf0/YS7MPOv
FL3RTRMhM3a986ySyGfMxfdEz/0ncQ8GIExJDfppSL0vp0H9WOdvCxMRdgz5TDs6Pc+8EvQnouU+
RHTuoMzeN/Hyh3Mw3qXyh3hTsi56543jzsQDHrHmj6ZdntXxHldfzoITT/0175NrY/FedPriCxgX
QIvUuC4hUNO/v1S1e+18uouQv2iBzvZOw0poLlHViY+1lqkzjSe/qp+72vlOuUMH6jOGjZfi2sNP
9iMcdaxxmy/F2YWfVyrxFJnSJgEVnnuse+uOm+pOuOoxwXS5duJ6xaBPmqHNLjyUOFeEIVaOE8Ng
mAn1tvN1xqbeT8rbp6k4TAW+ycn4GvzbIi85m320brM+xZXBCdodBvrpPUKmV6Eps4H6w5aOiSe/
5IUPC7TQFGhB1HBRQNfGfF9442vaIIY79V04URAl3Us4sWIYkgU+gIA/aFTEL+yFepPApqGdSEyT
oYx5IRsGxZp9s1j8bYfx1lSQ7yvRXaaFhmPbOBTcZXgAnvEVckm2SiROgE1Z/VDQE5h5zXe9ZO3a
CNVXp1iQ826JdBXeEcXmPvJDnonOyWq8Q9CqF0Lpqz5FkfQc4LFL/jlRfN1SkxskAaHioaAZA7nY
crEDRHe9jB8hwmMMjm5sOtytDNODiwXUgIiwi8ZvHCL9faTKSxGi+kwgKrVdLgTK6X6ETOqU2qHW
iqbfhrXz02UNgcriHObGuQ6bgIXfTLY8v3hR2O+zuQXvwJ29G7KXqngv3PjQhu2v0fmfsmHDWqIR
TBTJ2rk/7WXtUMLTIU9goCIBMqmGokp6HiObvGqd7FLLQnRvCLdorpuc6z+Toe6DNgXMguhoexjH
6ym+aZek3nsJu5/I4NZDRIMEmcHinAUGOhOBVpoI1oXDlnPA05QF05FgwwD0oaTZU3Z0coto01Li
sfJqxJI5Zn8K/cXksUrGYysscZstxtsgy/CYka5cpVqixm7nbKmCgBZD0bvqn6R7W5fJgzcENMPK
dpuNPCI9iSJJqwb1giMBInbM64gSwr1szLMo+/PoLHraAz5MJxtKpaR5Ker77Wjbb7k0K5Y/EzGb
DHoFGeE8r3fQgKq9p2XCuucDnAoBwJ9P/4m+txX3qtVckXgZsI7P7dCvRZIdwigCw6ptL14WPTVP
RtreYCy7BSJKyHUm0lo5t8TBt5UZvjrK//CM/iGFJdhXHVc0D675/O4n1TkM8legZHIFtODqWyfu
DQc/V7uhfccmt658NmaJzQ4RTFIzBi91YGxaOcSHpuy3EQilbchL7Xsxwm8Rvoe+eikLWhrAQVGY
cFPI8N2Q06ZOjD1FpX/m+yQ1fiZ3J4H6HdhO/1SU5GKlpJfdcHbLAlUvD6qzXXZbfLbX4peI/7Se
uy2rfBwapsevO07uwlHcBcYCCa89D272JIhLGN69Z1s/UQQfzhInRDbOeNpf6M3dConj0ezEPrfr
cLXIFK3KuREUqMTDld7hx1BaDN7Ng2TkAEMwdsvTwsqQmuEy2aSGuS++TNM7iSR+t/uEToaR8m9a
5g/VYkIZRaFq5U3pJt98/3mz9OkbosXt7Fc/RrUQsaqndQ/dlBry4JumzqOqzCeuXVvD2HmFkR7z
QtE2nkNfDBgAcLAsWsD+biCuYdAogZbBfhvzHsu1Xz1DOi8OHbSWclFyPQR9s5ZQZ5XGzzZ0RGgc
rUyLK/vDUmyToTmyqWhvfEOV58FJv7vET3f4teit6rN7P8zehkR9Dtkbq8prDQl3hIhL9W4KHzev
2tsRXm4jzddeA3TxHjxmPiYETxN2//7SaOAuf8KtpxG8s4bx4ui+ZQAgUKxBvVAV9pEDuleE/Cyw
fGO8B+2sPawNHgAeuo3tu09jb9M1rlHAJnC8HZswgNlwgn14wUqDg7PPzjbik0G4jWzKP6SIqSFZ
MHj0k5EAykR79ru3CFIhnwFKeIyemKLUwGKhycUaYex0AngfAavlOGjEcTl3l3oIr4l34nqY7oYQ
H5Cv3jPYyBmM5DhBt580Npk2HBL0GqVcaqhyhalAQ5b9FOj5smwiroLsL7nIdsMPTXpr6qE1pFkH
g1ZpMznHKYM8yeYWMDMW/VTjnYMG2xNl6/OKvAdRWo2BtjUQ+u8vrYZER9CigdZdIjIjkcTt5TQD
x0X7MJbtldftx04OpsZOF/CnbTjUkwZS53JGiI/fCQ/eMyvSaqXh1RGUuF0Iz7r+G2yd+c8JpGu/
Kn9oucDe7+K9yzQOe4CLvWhAdury+B6aj5Zt8l2gGdoapl1prHYjAWzX2Uvqb7kMFJepZQVdVt6N
RVhPihrOL9S1DdEIVk7TnQm9u9cYb0VktnVnQHcslkajfYlBxLG3wDswwKmwjVOKYTgfp++4glyE
J71BKLr2Fvjw4lXAEjdhikODlCsYvi/z8J4F7qGpp9c6FX8WWORLXV4crwEx2gDHCjMsh5QtoxOu
Wg0yN8oyRtGCyDRozHnIIgHNz9+ViVZmwl+brBQj/VxFIRt359YDma5ApwfMVblmqdeaqs5OEq3I
pp08u6bqaQG+rsL2CugDGntG93eb8sbl80QiBvxbk0pjY3kcl10cnTqzJPHUUrBbTONId2fck50g
/qaQxBPNhF+sOdQBImie8cnqgSHZmiDPexkIKxm4QI+RptNFdFYEJCM0ex5JhRm2ufdldQ8EnOXb
ghxh0EUNtb7W/Ppek+wTkPbGUFxGPWTH1DoSE8A5mH2T3CEQPlvGqpOYKyea1WrMYJgtscv7j0pb
ZSzkcYoJxKP+Dz7qzpg9EqQkPkuj8SoExI+/s9Amz+Ik543bgkpGlELaJTXBNjTdKU30H0H7C0GG
OypoC8EJ2FSEuChGaneYKfY2xQBIPS+tSZYns1u4KQ4w1clkETT5HJ0Ty92bpvr15+Cns8oH7hcv
gEgyagtxBES6l4A6dmNl666CXrcWTNQXSGoMBt1nYPbed0vBwULRQTLO+8x8D3KS2g3rcvboCwFZ
SotK3ydzSV0C5XCvXUxzKpagqRBXALdYMVN1nFlP3S0B8pDt8Rg2rQPO2GprmMXVqbxwJTz/pdON
DZ7ubjCy/j5blL231uBcUqzcJiUP6WM9s4OrQ9pISm8i/zBQGpNNEsb/AUXnj4lAdt8PBBXLcnaR
uudgbVBOfTIDs8ZgEWxaeHk3ND+Wa84NbCZB+CysCMx4Zzz6Hrlngc80LkF/j5n1TrK92w5Kjlt0
Twwt7lNFwOiaOc1bXkr/DOjRO4eeiZYznbFL4ZRbs63Df5jgm28nrJZywX/vAtsGD1NhyqF6Ymva
abBm9XmwaHjaF0Z8hpcd34mK0SWNnslngrvg28Fa5HOW4cazSd/30K9J6xBW8fhMoaEec+X9ltrE
Dy6kuKuZEDeBXRH0jJgPwC7roh5C3kCdKSBsFOa8ADNmERTFKWK6ndvGW0P95hk4sRi3RHnbl3N5
61vDRzOP7wvPazTzXdX+etFAH1UORKbF2RYsTXdi/DnFkrzHgMZk0h6fGU/O0D8baCa8F+cbRzKP
Ty3RmXqow13llreiM64ulBPW8flDYFqfbdwQziSlT9tns8kLysilXzxCjZyx8ycjJAkj8xJ8YDUc
8RFamUH53i5uargGmAj97qG3Glx6HQ1AwujPnqG2mR3DBy4fR9oE13wQqvWQcaschvo6ItvxORtX
LLfDDcu/5UTKJEaRTvFPBDxNUkTtdWAuCbdMfKCNYmTsc7rksAfTjUFOT0X2sLfL1NY2t2a1+LQj
wUPdx7wlVhFWWrSoQGznjBw/jV/L0U31Axp7maW655iaIl+12Tmth4egH4NTkrSPvTOcuI3GW4I8
j5TdX+nqPZmR/cWGh49x/Fwrs4QK0E6rzmI0q6hTGskE2V5WgAYP6cqIKUcLTV4Ptzv6s3MUXfmG
2PHT+uQLTUD5jrgMtqEQW6ko8gWPHNt16x0VquNj7y7ivilzrgW1dxRj8Wa17kNnZIcCA3JgqWBd
FQQyFnxTOFPiTwdwIEJM/oxZ9qzyj7JHgRwy1q+AX6vJL257wyVlOLnO1nfbnMgFg1KdTvLg22Bp
VfEeDnF4MpX9EsQL7WRBJ3ZNVvjbydSecKwlOYTeTexkFL+7F0sCZWKJuyxetUsaesLgYHLj9Vcs
2HaRw/sZ/fWnrGI8MB7l9CoyP/2lzG8SS4fPgNiu+F5bDIHdOh8DCs57LIUZPEAysxe3Ypiq1Tsu
j2ORD7hZiDb3kfyxWSpzLuVvThsdJ7J+wxDc4ryLsSoZSHLah4teZCdNc55jbmdTou4KOd+NXYUx
mlsnhKmnKjQ5n2+KcLjz9J8UeWuKkXm3FI9xg3k8TKZLilEEIIF7Tkb5p7Lzl2F4dMHnsEBiiySr
6r7rbyuH2tCpK+Rd68nftogoGDHkS0N/9i5YXDj97d2wdIJ9AqGdeXLM3RDj3cpN3JQLKeFDFrQM
zctySn2fsVGs3AWZNzW6Jytsea6a0FCj5CKy4KupylNaQloZbKBGjvHuLIDjx3zCAOZfcMh+NsV4
Dz+Qy/n8FAu1Ym7HTX3DuH1OE3UJkofWDja9V57BKr9L70l5M2b1+I/LJqnvkWmoXEGCoSUuhSYk
+/auNPFO1TdlbHzCoLgb/b45VGFxzTnM4KN1OW+J6QEavXXCXj1uKr/8ULa4Fo3DR4jD3/LV3exz
hDslkAlbHE2RHEXbPEyVdZ/3vBjELQBkMHq5EBgyk88vfYEsAn24qYZ0dn4e/hZT9+l00AyZF6fA
vbS6PpU2inv8smbScP+yH4AmZXhVElxv02Nt1vLc0WS6qlSVrGWEoC5Aq5m6Hq9MqXvo831W9tjl
ppUwy4+mn6jsinF3m2E4baJFbD1nuPAjKMVEU8vG2U6RCk7Eq9CQ2shZh6k17TtJx+tYUlmihvpu
dJfspg5oXjOUIQ7Y/Ouj1yFFdR2SKp3DWe3chF61MfF9rq0Pul8EocEG+NbiPxhiHnZyY47UR+dV
XmpcJYDw5SEeR21AyTltxUo5Nc9u0rSVThVy4aPgL1cbUYxfni8RuTzjlA38Hke38DepPXaXbpii
u1rbsutl/Cyy6bkAx7rqQZ8QDtB12p3cAd66DRf/K3FAZI7RbnFpAk2keSL2vTUZLMcqOKV2ezvR
vBZ3/Qk17as3y4Hul8g8YyvLNi11zbN9b6X1uDaU81XGjgLqnJxyGTSnIQx3RTjhicG+V9Ugyxyx
9Fvbmj8tgjdbn33xStazzin0RKoNc01PBayYnjs+WxU2niEocxN2gv1HlhyCqO3hntLafCfylHSj
1EXgGf2bs9Gw9Ja0CeXGhcq+9zlP/xijzXbNPE8BbWjLOIkb5DD5YMj+puzo6rN6RurRQ/im6/gq
jORlqMcLD1daaNkaL2o6glJ5WKph1VbjPoKxN3iG2LlRy6MHlgg1uaCyn0opHqsk/awj6CqkpTlG
bfs1oA2aNZ356I8kzefMeoo9cQOSJz4kTr3Ff3cXte0jm52XvKaiyR4IqnfNsmvifu8YlHLvkzy8
j+CXeI7gDusRKGeXWcpk4AbWJ6f/FcD+FQHM/B8FsFv1SWdv+oPEVfVpP998/9//Qy0bOpXJ//mf
spf/l+tg7yBMJgLuEyFgzX/KXu5fWggTADz5vwRM9P9Z9rKg2jgBOTUyc6aPFvXvYE/rLyzXZsi/
cgJXQOL8l0Jxjkcn3H8JxfGUdELyenxD23MRlP5rKE43OFoklmmHp2E+KzPAP9CPeMOXGHGUt+5Z
j6wLJoOjY+uweZIDHwLBtbftPj+4an4BhoJewLwLFTK0DywOUPBTui8avmtWMWDag80agj6gkOT4
Bi4CVK2Zi7bDWgAyBemFiiVvwPVnLVLWJJPcBoIecL+AdDQpHlUGtaCmHhUp6yCjEoh7GfOUd+Bx
+Yn/aRkkeaISdV8akOzUy5w9yKRPUGu4hdPOQlrOzy5Ldj+UXBO5WEY4V2kBTjBCbEMAKchWXxEJ
AT+f7j1VnZcBpHDgsW/zrdtxGLhBfsV6DAnrztvaVWDtmjl8CTFXEOPf4wzq1hLNgy0x6YQI08Cw
c73qqe6zF6J7xtoEq1Oloj3QB22yfATzlFp791zTPMPGe/7wczJw/IS5yaqxSsHmgPtcdXnw2tYN
M3TF7d8fKIF2YiJEac/2FoTbnDAvGLb/FcQhpZ+qf8nbzn7II+teFq16asqBng1roExqeZvE+FiR
ZCJ94TUPWLHuE87cmGNjldJNF8bnwmGX4eINPZQVHe2B9Cw2EPbeMAFYpg1tYl6e0EwSfXRlBTV0
jsNbIwF+lS2lPiEY8VWmkCRGa2ObNXgH8ynD1bQycftBKgEM6czW2mhjE3RRkW7KwOw2nsda1Eim
H/KgHN9yIPPNa5BQ9zL0DX5Rh3dSJQ2CEy4uTijiOE2D55JyqGzWGwisABF63TFKLKocxj95qb5V
08zbxQdEBA0IDFnWnDJ3dNat6X5yX7uElc3Nw+kvbhPdgtJZDTWOmTbQtMykZ1uL1xdKekEKJxh4
e5YUlsgaYnScpNs4heOZGTbJk3mGrg0c0uy68xiL8Vu09g0xM0IVwSpOm/yIQIXTtbwupYNH34qB
sRcLhy5/E+5eY8G1b3LBBuBSwbyn0XBE7ODaNBFcV8+uoaaVm9aG6hhMz1VdTnjkU+KTVXMRFkUK
Ke2lgSquMF3OY2MTzwxi92CkuUmpu3h1gYrb6Qtb2YNRLzdw6M9DA3TbTDO5Gsf+UQaq3krBfaGS
9q0h2fs2YfWQlPEDtqS4/fId987LnRWPo98ZsOces926z7lVM3q2kB/5wEXOdslIZkc5lrpKBwtC
my4TMJXyWAWXLLD8E8HZDfDJE4vhd9vhXZF2JXJLQeoxqhvzJkn6z4zIFS2Jvjg6cA33Nc5eGqOn
mN6OxAyPaQUSpSWxejekzW0qib5FfY5/pyZiMXnTK4regc9g7TO1pswKZvsiZpenCL/suDm5udts
e+VcUsYxQPhRuuZTse5MkHAN2Z8Z1Vz06uCy297l8cySVal3O4zWlvvN6HfoK0qiIX5mwx4gM+7t
uas2QYcR2SKESsdgwaaQPb99ZfsFjz4qPueIRqs+ue95k1Fkbm4qB74orlb7NBOWNZM6AWHOQyFY
nhtXnBH5fwQLxe0Y9M+tIE6C5erPMsAWK7tnRXstcSsceTeiN87hgs3cpCqM3046IdX3O7MNCO7E
PJGs2boZjNMUmkd4kmK+ghed1nxe2V0Y33DmuHvig9zV7CniJuSyWZT3k0dDUAcQpaf+hbvIjKNr
Nr4C3/1T1cZbRu13EJ5RE0/QC89dEv7REEtwBwFN1rUm7nLr1Zh4eHk5dx838ncjg2tKIzc95Nh3
0IMx/KfVdxy71IKMzafhWCjD9nwPMD0+W7274RN2Kb3ljAnk6E7+vprYs7GBX1dV75GC5l7TjQMQ
Dv+TeA2JvqYjt7SOleVA6in5bZfOcz4MGLnGVlF09h1F6hcs2ksQTZ/GAmaOAuLPqU4e3ZxnbRdT
/+zj/2YFna3e3Ynn2SxvXGFea5/YharT14RAq5qr39pPH5oSjb+1k8+Cf0Yxkl6Qs9IKQI4yVOpn
MqZwENEuxCr1DuzgaBvijB/Y3gTcvoSLiXARN93Sfc3Kwzhsew/UT5+6Hjs9Bqr7ITEeMrCHbJdK
cTSyaJ2MI+3a0Q224V1pINGaYf0rGpsDkY3W1C/UGqY0i8bTre2wdFWpvK+mEqZwyJuaEYas53xh
rx88hngcueH6J3zgO3/B7LjELQnCNrrzhnm6gXq8Lwf+lZM96wfHiKVTTMGtI+sLrEzQ3w1ndwMa
OzYoPhyfTU88G4PTrDMfsFxrv8M2m49eUP2JVMVyFuOk4cEgTPhpcY8K1igbSKEc2OarwhUDkwZy
sXTNrxhWMeeo9TXMmE6Vj2CRxN4vV4ULf8h2WcaflCklKz64hN020X7pFJUoEsYlJwaWMPMQZuQH
ZwXGDSCfeUIgOpZY2famciD/hNY6dhhv4Md5hwGU1TafeeTNUXVnGO4GpiUAJ2MEgtbnDTXxkGto
HgQrbUX2JiapG0CFk4kdrRrXoABIknuT5p++TRlG7PHMZZ36QVufT+FnaOm8g5w+AAsVJCb8prKJ
6ARvdj+/OISFerzXTmHX68qsjxkBq0hQdrKkj66mRYUG5ww+94svzJsBJuZM3Bp+mbHPF/vSJQiB
0Xi/qyD4kkzFtE5D+21d57uh6+mer2o8r53k4DqYAw1tlEniYG4bKpYSaa11BGwo8xfPNgXBRGqb
bLdOHioVHs1MPfoSYE7G+wcd5F6MzbvvOve+xWqbQj2CUXP+HUuffiEfcg5+wmlRB8uIn5j5KBPP
+iP+8q2fgYwyiz2/oGllxnguwg4jCy5zXpbqI/iRlsMKsiBSi6GCuqHPqA5+U58hp2qDtXCKd7Oi
QVLgzwDFsxLu0HyW3qaf2Q2UUOSONKh++2FV79LGj28lw2Pb1cGxsCO29y4Es7ZaGDHBvOzE9Noa
/WeoqlONbLey9OIQz/PFzuvnqkEWmbF/oIRTtN5KNteq6d+xZR4e3ZDU21D+1lKUMFnzY9up6FxJ
UOdT95ym6qeZ4EREDLTuEqyY5i81AXE86hV9vMneiuTz4vj3ohPwn30KrygoXm2y2nr1cni2qgGr
ZqQ92T/XPOQ1aS1VmujRbF/TmL0a2x/aXh7Qe68YsQnWWwS7JNqEMqYIpimxbdM6d335J1CYjb2M
KFU9WRfL+Gw88VD4/XQcgQNV/fKCYPVkCzPfptgmOYdwXlfJghtqO1sm2V2prlYnL8S9Hx0Gyd7n
UTYhtI0Rq5AllbfB6G8s1W6iHMdsm9jXQt3ZAHt+Zd7SfbxUrxjT+u2bAX5n1XXpJsNDvLW8uQar
I/p1OuK3zqaTK5P7ygmf8RlwhVAVVS4uGePpBRxfigUalLbQUO1J47WN8ibQuG2lwdugHm29iM/v
VHcpNZzbg9JNKKFZxYiCnDMBz+CKNrI+pj8HK/c616BvtFLuI1ZBYtbeq9EyLl7/d7ucu+FcoUFq
bE9cyY4eVxazLJ4kRPHBa18UGfWZ4X5DS9hr5uasxsZXF5GIn+cRT/ZBwCg3ie6hNAOESB9QeO5m
DTMvHJhmAXzzFs55zGfRi60HSCF7F2gRs/8Q8wFMrQcwXmDSCUBxbipiZch9q7joPqS1T8v5aYax
3hQvAeW5mruuAezs4p9CiOwzJp2liz6muki3afUuIsGajx3+yvWTF4YWqKMa8B5JXIMdzHdy8b+D
CwQ+ahlECqfGBJafQD7R65gPBkYP5IG043qjAEm2YOWRn7lMQZI8sGik+wfTOv9DIA0aSB+SOYdP
72lQPQduD3Vu+i0y/yHp1LNBejANVXv395dyzuQd/EmYoxbjtySXVFNrd05akFDCQUJLzJka+8oX
N+hs4xoRjwTnVB6y3n7s1KJx8gM79NA/iRKHZJjQxJjP7F1A9Bsa1l/9je3XAP8Rkn/hsDvyJEGt
4ruRETseWIAa/W/rEgCl6wBIpK09XRAglfUsmF9yXR2gJOuymVjQuqiAicEQ3fVse7gGEHKftdIr
sPNn0FpnI65uO2lEl8krDYKMBe9laHu8qe8Xx6wPQ+wR7w6tY+q55kVoAKJgoph09QEJbpo8U+uJ
GLV5Y9OWEAXxXabrEzJ+fE8XKpBzwf9XuMVW+ZQJTEV6LqaIOoebbGlefcp6gmK+DSd4BZRqr2OE
uFucN7jX/lHmQK3DlF4nWh60zX7RtQ8Dc9O6pQmC0Ltpf1Wzc05qdyVpiyjp/KQGgqwyxephHnJ3
y8xlJ+z0ZNdgIJ5dn/Y1EQ6nRVFFUdnmZaCbYqajYqCrAs32w9blFRMtFmUI3xM9JHIhrA3a1eDQ
eJHSfDHSgFEJG/YapcQ8oKK1kD5vgcZ5tkx4GePyk+kiDRtwg62rNXpp4SSkesJvUu+2dl9insSc
YOWlxuW6oVJhQ0MjEPURzw2xxXVmzwgWiaDsVV4713r1ddEHAHY4OVR/+GaChTEMSVyjQR2pqOI8
Km8KXzjcV8iieV7/mTjcvlWGcROjaqqwz3Y+DsS2Nh8HJe7KQd62PY5dt0+QMIbwpnSM+RBcM11f
kmOmQa8oIe24l1pXnES67ISg2g2ZUV4UXYSSDfUnAz3TTXMYQthEXsuQCRsjms2XpUG1xxASrXv6
VaYI/ULoyhWpy1cSulhkCY6aX3s/cLj2C28V13MO3fxlzRJ3qywfQY+RIpudYOUCXt7yOtxJN2s3
LR7GvduJT1G73smcvpfA2/fNfOxxH+yNVLwzuNibvG68s6m8W8+YERXH9561wMZss/kYzJyWUw15
zHbpSxzlj0EPPBOXka6Drt71aDkeqMg05+TgsGBPHJInzNrhaRL5sjcU0IdM3Zs50ZPCKt+S2f61
XF3dkcHNLm1i56X5JcvMIrtYFZt2gZqDV+GV3Ei2CXtr0mMDuYWNcoqZ2xVit0eGHSWp3VRslSg+
ua+64qu2i4MSGHErC7yZUaLNlZ4ltzLjYl6UjHuWaHemLc3NEjQAKIn5J7qab2qJt5LfsMVc7Nzs
PSTesSdeWK1d1Z7DkmUD6IZ1WOF9blBTm5wKhz4r3pSnXpI63iB5U1/l2U/dYkF+6rb4ccy66N8w
of6QUEKYwxMRolcxGrHbdoeCN15T7L3WUac5wDJsPZf0dm2TvJBbnaL1hgw0rwV2WVQP+EbfEy9o
VoOX5WTXeEMF0DKcoAUFWBhyzTrhOPfZI8NqJOvfWBjRHt69yz6GxFQY/3D7I1UzR0grDXbkuTwk
yoVbihce5mX86460Sw25SUzLsH5q8Pr8qqcPSxjPlN5527oaAAyN6ujbCbeDjCfL6N4505TSAFJ/
u92b64/TbvbazzYEbB/NSGaGJf/M0bIprM7f+kSaVhYPgMbBVzEMpnsQuKKjgg2ZHdz2wJtqyky2
eWgkILmi3WQNd1XJ/a9d1VfDNyysmzoX1r15EeqRnpiUcHRZRbR58Krsg0WYu1NxwYgL6jDyx7c4
oYizU+InricH2Cy38awliTKSppS59WilX3nsX3vh791heZlzcC9tVzpnRTGz92/snclyHEl2RX9F
prUC8hg8BpmkRc7IRGKeiE0YJsY8z7HWr+m/dBwku0l2q1XVJTNxIVoVDCBBAIyMcPf33r3n6rQT
K4vSMIEdaxMzksThnZY4SFTbWN/VxbPsQmddF3VAAoS8iDnfUTvQvBoF4aP1VUwnlvupQkMMPFy4
8A88ghFAAihsqC426DLd5dCpnyuyTp1yQI6bKmplaN5bcwMsWY6rxH6tkcrtPQVkmks2Y4TJqEBr
3FhrUGf3sTUVa5OskCIPDv44Ik0huS1iZYjMptom9TYyMbLnmCFlaaZQ6CMIUDagBQf8cWlkR1dP
iGzlTLQyguImHp1DYBfnvTsXjGNbEs177wweBJkhk9gk2nRXVinT0TCFvDjwDV17PvPEFCOhAymR
+vUr4hUt5wyj96i4K+cpMU+x/OVM6Ukf0Bk1RsjQt0RyPI59e4v6FUBRa+/cUFSkNTnbgmXLzgpO
GwwXM8bIVp5dJrZzLJD95OHVIOJLSOl40gpe6zg3IGWUwVvK/GnROeUpRrizahwwQtkpzSRq4sp3
dr5+LWus+D3q3LRBFh7T7KMyhCTjm5/+f67yG+cqAl2fjoXnfzAWXTCg+Mu5yre//HWu4p4wUzFs
8tAMUzLWwM7zda5in7ieazFPMRmgGKbgG35jDeonhtB1ohm+MQX/NFexPALYiPr2PjLWPpxG//6v
r+O/BO/FZQGupMibnz7+B/b8y4JbpPm3f+Sv/jRWQedgMJ7xON4QFWvZAA/L1+frCMUDQ6J/6vUA
I5xvzoireEwFfPMyIQm8ltWl6xDFTk/8lCygvdcP2qpUjj2PPKjSAHDroLE+TbzxYrYLyXhbv9KS
1IPKSk6iZd0zlneXs6RlE6Yvmv+eoszY1g5UPkpj8hNCpU8QzgoEnENtFnEo7ItDO5kU1WRN9jBa
wnLsltQHm2jIAUl52yZNYBpbGP2bZ1DI/qZit0o1IEkOJCGg2MDBA4YR1UtTn1tmq6+JS/Khv7BH
TtMGzDjY2zk+Og4T9uCKjF+DKW8XAZCTt8hlr+0YW/LYVmKdAS0jyB7n4vwuOFaT/AxaRUe6zwwc
hnOLGM6TY7qs7fhJ14YewYL3uW+qT1FHsMBkBKdkZ5TrxqV7LQPMEKZ5yZaQrNOxpxAuEcUpIYKg
ARbZ5iayfGcLcAF1rNXtm6DVlsTIp8thgJMO05ZttF1MJdVk0RDeJcnuZSpMPxasieE+ZEgyyGhc
OMSCg+kGHw7mnDSWHUfCdjeiB6RZjdq2F6dD2r1YnHj1vMYaPVB+jWMy78sZHVrpi09xJ+BbaMED
L8F50gCgRtC29dpsgB+DND9R3GZdZ11zOZradEbzWfF2e6h3YfGSOSjeOxG5i8qGWR/qZG8PpTJU
0pjP7NcqsN8DZEZsygIc1KIjmWKBl5JuY7L0YsSqPU3y5UCnOwFzCENHu20CFulAA240ER+8RFC1
dFEoD0m2DsZ6xNsV8g8w7tgLsE4h/Fi4CacPvzpi2GN2g+CihmadyjDnQIaUsM/MgylsVOSB0hab
/mtShPseU8DejAWONxRI/VR1iwrZxsZEipRmUGVDAyaDMx7MvrnuCgvAvLRvc44LQSRoMEzkzMu0
uopthCFA/HfYQ7OzUQb3RCXgv9IPcqirrT+2zd5FhbQy2uZczgZ1b+M5a2Z8p3RH/a1dpcm2x8/k
Z7l7/HgzC7jXzP6TgEuCTCJapj2jrqL0r11A0oDOtWit9+ajGw67TMT3Wf3sp3vDvMpam/FU4DH2
Ggi9DUWEznJeRwqiV9tesaEl5zJKRB7xPLp5cw5YK7sgzXfYlLlJnrmVbwvEcRmNPu5/jRQ/eYfQ
Bf1cLWDsldmzphGrI9Hr57miD+rIbnvjGWX3mcSTYUiX8x0x5jUtp2Ua6kdolNQOPcrUvswvDQ9E
ZJfZT5OYDg3Zr8xnHyeaQ/j6C32ht2TDYRZeTOhAKxdfo7Rcd+1OsBlkrmQxBNouLQVjp7lHkrnj
dZt2enUbjtcJ6SsD8hu21IWWClwg/cxJZipuOVAuW8v6XNNPUfOouHaB35Q3em+8aLEnAZcplBIe
wAUiIRCEc1OSrWd8qvWGTNssO9CpRTDZ6w9WH5JRX1S3kV/0m6yiqd/bTXlhantfRsFaaJzkSU5F
T4RPDrj8MppLiwSvaJMHXbvKpLcOp+6K+oWi3nnsPWlczLInBQqrUW+xojFDwEiVpo+4y6sVREZq
7KxlpB1ZRFVh/wG3Igg3szpCJUpQyfUQnYVQyc4bijFPOqTjOGJcG+O4SByGVeXMyFqjAtQOmm+4
n3TyCtGHHFlE33uj3Vs+wBF8JNFKjPEd2k0ogXBzeDAi6o5WrFrEi5TD4SYhCZb+HIzABPALZCfI
hYXtENOLMrGMtPPIlPOq7Bg/1DXq89xv2EDI+dm3WYN/x527pRpl6FrDyKcDtD1Go85mgBtO7/b8
Ex9nrUNWVrFO9sh/oE10yhPJaFAX7VUzVvXBhGPhD3twkI1A8zhUKRm7tGQKxr9Y8ljUA3uIYXJ3
lyE/Dqy28EY3OnDNjjzFTLtKS+BgXYQC0x/nrUsfSJZTc+jlsE4LgwjiEpBMXt3lo0RzT8IVMoDP
PvYAWd9GeXMm4bDlnk3h/mQzZV1GDvkrnpdkZ3JKEQvO0bIMoRU4ATM0CQjfREju+SR0lp1F5hjP
SySQbRkZNFya9yWh5NZw1fh7w2osgkA2ZQ3MwdXrbm2ZdD5SpzgU6u4cg+yxLukcR0rVWVXhaUyz
cxRpxTxCx9uE184SGWdcdR9NRofzzj+aIEnXUzMwHGj8jn5GhZ0XuQ+mHreXz0nmO2v0z6QzN+Gt
TATKHviQA4KyBY0XAG2ZvzFa/bqWw7HqEyZdKCG4r/EXc0S+Llld0H16Nwmx3ahgo7Paw40GbNJg
eizg1WwwVz1DSLjU3TlDtM6pIW66cGOGLXYTP+DrDCz1to19N5iLC5RkNOg0UAgMRfDp2+YVIVoX
WLk3U8Ks36+QX1TQ+dAYiZ0r+pChb82D4Qe7ghkYiyqts7gZC5S0BsP5Sbtw/O5Uzor/gjQLZAnP
tYypk0fahqXfAeXMeraPyL/0Ta4kK7pxxPm5kD2k9kojI91H+xUTAGBNhKgmgFk2HYwxLSiGs24g
W67shnWDOKunhqWc1Ksll6lcSpEe2RJu84zlQZ8yLj7ujwtthK3SqOmUFrEpCuaeS6PJvV3sIV1O
1MlmZkzT0wiNM0SattVHfC07Whox8m5wYPT8K48CEf/6gt3zzBjN55Ana1WK8MpOcqKuptbmB9S3
7TB5myadcYwY8G7DWOxV29IjuwPA6ngbGedNSipkqr2NOvY8f9yXrQkTCSbFWtjy1AuLFarTcVUW
/VorK39LfATsquiaacBrnbpX2D9fzNENd4mW3zDegdXY908dvFG/CMW6CcXFoHM20PUZjD4+zJyC
KJnNC1ewUYd9A9g+MliYOGbJXnWoUvIWB/FKvijHC4sGqz/nazgi07Lu6LJ2VrxzaeIeMlSjQQ/P
El52u9DitzYuYXi4OIa9sQg2vusfynwC+j533aZieL5KtTCkoCWdlg4UrYnAW5tmNtxWYdssMHw9
4vAhgdT0XyCCecfAvUf+K68Q4LS05nwckoEJp8MxjpYSkgzof5AH8jf8GvmKosb7Dq0RPNaWFqWr
xuvO6paoXhGbj07vuvuszJxj1+VXFtMw/Bjiyht26M/lwi0MXmInudE0Omko8YilaGhStlGkn8Vj
cbTDadjJVJDajvN1EzTFmec3+xTJwF2biHM8Se5qanpnT3d1QO9bX5ORhk1gwibQytsmBkTbJnTx
AqKf6fjqSrwUf+JaUgs4eqsCz/H62CzkTWJvnCFYme20s5xy3KIAPWrd5zKT3OITVgM/sh6nGPV7
HRCnOFR9SAnN86jJ4GwUY76PLnUjG/auCkeoOyIicWNsOlnEnPHEEYAS5X1SZnQBsZjIKrikaRFx
mKpu7UI34dOFW+beW6+bnPM0Cy6zlCXdYryAaoNmStVgOA/ilB5eQULoUxk/iaqVy5JmhDd7pJpo
xstUyBfLZwdvcpFthpDsU8LY1qalP40yuW5yimpylu5qux/xatWo+icGG7B5fUnPLknBV3nes4tx
IZ4NOELJ69C29yDfNgQGPk0Wg5jRANvHSJZI3UI5TXNz6YjmYDTVsJ8Mbni9B+aZd4ylGEjjt4Qo
pPmbqZm7u9Fqrkm5mJgXBUdUp+V+7op2neQzMLHcu9NHg0dc9yuGI36zMeClZWYa4eC0l5Qli8Hp
q1UUDOhxC7BFeUyb3XastdqVjbjDQeI5JTijOKNJUyuwpfoMd1zUSXCt9+LgcJRA5ka8hlsfVO7g
AqIh2TGkLC6MNgCkpH8ucUbCHPWfsigk/Rk+fT16r8TqASWGTyi6T6jiVq0BLqASnb4eEvuFlfIG
GGTIQ0P5Bg7ZmG7SGuSSo1152r7BY4/JEnRxrlJUbHLLlQKNpLM0QIbQ96eZ78tDAGs950bbkyWj
qJ501DMa0jOZkLFesz/AqUG8BhZSTy9gzH3KBAsAo3pCS61+Pw/utCw0dncDXAIibb9K3F0FzF3E
ebz1BCFckEqXk142+1b2b04ZsMCO+UYM4I8i+oCLHgnFmNmA8HLDPFTlDapEkiWh6wIOwwqH5iEl
/a+Q/rx1huS+wnYwAM1bBnmAOTSO1xEPBXM/H7qlRyhHe5lg9KFmtlaZXdAG1HBV2qXAWMsLr3n6
btDd5y5exDYvmCF4SRIMNYs5UWWUUT/jDmGKmV+mIQf8CU++yI0H5v4zsD/WeFSfNdUjI4AZMzhw
HxIMQf0yj+7xEEG1WY4DJnJoRoxySUklZJwM5DLhnyrpYKLyWmI7oe4LmJ1prtMw2Nff0rS4qwzC
0Q0tPnQGOoC6hGwdZ82zhk7EhoS7sKzxU5onPQiD5BFnB3qVJngWUbcVWr11umZdkB23qNuy30E/
OWfksCvq+pYJ6lngDkxCp+DYSc0mJjdnPhZwUnTcT2ZGmnuCWGcqL4Qb36KH86hcscnGEZWzsLaN
mV8YhLqvbTcttirFnBUCLA8H8QGyHH5w6Bm9XduL1gWAoZfx9v+7aL+xi/YhMP6fu2gPz3UW/ed/
KEDP8RmPx1921L59oa/pHcaJa1Azeq5jGbYjHVpWXztq3olOhw0hsrRNjwQNml3fOmrWiWU5ugM7
h4O3a0Lh+ZNS2TzRydhA2WzSHrMRw/0upbLx0TL70npTwmq+Bd8eZbWgocFJHEbPjy21lO3AaAI0
o2FKRqnmxvMK+jggQQ1fpRGjm0s2IudIxVHD1yIIyDRx4RVyhHXOTS9PlnGUD6cOJO+8dvA5DO+l
1n8yZbIdicUby+AYTfTtJ4LMRGo9k9XoLbQxJOaAEyKxaU8pMPmmK59biunLuARUo/jqfo+gMsDh
2Hdxr6AFDOYdGkDMrQgbKVbsyTR1ClnoR8PDqZ22pIT3LrVEghQyqe9DfaqUjwbFC5aTAnlbO424
GcLkfDS7SxzaT34L5bQ9z3z9aUC5gCfONgC6B7RVUgr0WjMIy2oIL0mSfgVd+pD3JOY1oVZsWwRx
cKKRWxXtDteqtczSmOzbUvtcHOQcPiPwPtf66JJqYjkV6aHx7TMusUpkxMAaReHDWyOhMZbT9FQh
0faqCnUd2aCrSlka4hCewpwmFzYDZiHGDDqFTm0s6BFY5LEtwdgCotHlzmtijOwyvCcFODsFo4Gb
KnPPO923l8JipFk5FdwaO/0cx4xYhP0oJ+ssLlNr7QXImYomue00fjDwjU/kdzGzOsWfdhd0tqrt
4IeXtD4GyOQr3YF/jCU8P6sH5A8U9haeXvPOSFLnMLboBtDrX/T9scpZKycy2ELUmssqsUEhBqQZ
yX43sE/PjMl0mB+yZiXGFprfW6pPqxW3CPAog+N62sf69OSXNlNTdZZLMvGs5c6VQfsFmHnGebgK
q6VvIB0Mq4U5AmGYS0ZivtKcThnDNgFvhHTimGQ/c7zQY5pXSfGGtfslGbRHI6ElmQ/3Q+3femV3
qg/D2g+1Jx45hBbZvZa49cpD08etRExW4R0KBWkQLXZ64FpPlpYe2wFKXIKiNOoR2gzB0ZxorlFH
6usAJJQlOPfq+9LpkW4XXENaH2cxooCtPfc7+MekYhKu4NdoZ2yY6hQWeFrTob9yVGBGoH8KAyzY
WpfoBE9QF0do+M6dbGhWDVwpWpgR+y9T2wReQNvQLfFfHYVfzQ0ddSdE1gqg3c7HFwWplTRxrIDN
uitIZSkC0zufrBZizQfgFcsodd94lAr+inK4hC8i3moFhp0gxApToWJBrrQKHlvTMDk3kB62cGVx
Fruc+ItshWF1Gcq52xDwF281NccyYGK77WtqJ9F5Y6JFKSUnmlRhbFX3N3TrYJdG9QsaUuMCGgUD
NwW/1cHgjgqI6wxXBXzcToFybYi5ptUTIBwH0VqFxQUxQOoOLfxyDvPnwul3NSw7cAoyQPF9oAb0
13GN0ZIQLlwRCtnbRKcypMdSlOWwwtv0yS6y7FKHhZXqQXUxBtPaS4PhPiq8K4vH/DLFIwCXrL7x
iYjMOJA9xnkV7I2xblZ1CD7apvukZZAlLe18SBvEu4k854C/sZmUHnKNFyfy83lxBLLgblITD610
LGq4uF3PsuHUXcW3RYAUDG4Bc0yFP+4VCLlBaTVDRi5N6x5QQM7QAZmlFcpXRP8lFs3oTuYFFg5s
Bh4pRwtqFpSqYdSuOyJZgKQ824ZxRGQWLhtfT9ZlZuloHwBRg7zeB2byUiqwcwPhWYtAPQfnWtdR
ykR3s8yGa6flcGq0GJXRwWMNOXXq+A7hxwUpLFeVWRySFsGQzxkt4GfZuePaHzlJx5SbS5R4m8mi
5CM9d+IpGnELtI+QjRlOqxlrZ4txFSmoNTRxpC3mLqfI5JxeLKcMcUOq20uyEtrrjGcKvf4qn5SX
OyR3oMs6SOFePy6aTJzBvuabKMy2YTavRlggXjTxRigU9wiTG/Q9OLQMTDd164utwN25Af7LUjDv
QmG9UwX4ThzjwahBfpcK/l1CAY+Mg6mg4JXCg08GoHCUkg+tQodTTKSniDhJk1FgcZ5EdxEp2Lhe
1ILpRtZuPBe/elo/ZR3qonQKzyplOVfQcjwIKBMUyBzBSr9tFNx8juWDD8vorPPDzz7881mB0HmQ
GZ9zc04g0vE9MvlX2PQaMR7xEX66CyJ4QyV09dAEs05SzWcD7nqtAOxVVjeKhrav4S3NZXExljWa
v4RysEhmoCHkGK0YWzDnHWeE88LNlzaIqrVBiO3S05xTQhaDUwM+qGmRJl9KFEcRHnIRt/z4Y3ZH
cKK2JLccp3haY++ft2ER3UFteIKQACYeFr2noPTUH0zp4dQ7HbpRx7BftBG3jZZa+ToK4TRXCIKY
RzAjcgISvhytoiirlpXeoz5+dzSzuwit4pFtDcF17YPn8s8CQ78z4Ok3iquvAPvEHD2SRVkShwJm
zMnEXdWDSC8wryAiR/QZWFLBW/rLabTNMyWEGIZyrQWxx8Qpu5cgUdoI7jFgLxqBgU6Cqd3r0cGM
RlC6JdDfw8fHFuaSjaUnN5OaQQEdxWbMQA8cgXr34zc/3qTSYQczBkSQH+9+/GZbEcvXcBbxKs9j
oqINkl2fd6dIuV8DnXrYZu/DUR+QOFTgTm1ETp9LvRkdf/7y5uP3/vzhx5/+9Hsff9q2w/d/rcQM
tnfrfWESFYE3pnX2U0+oORV3HMNioOXrmO2lp+OL7GHysXyPPOVaJeKv74qMxg/++7o9dSt/Caak
PGR9Vxy+/IFODIro9vCIpr1WEmq6kKJDrP7xpo8hFQ8YtgJjRIitjCgf75V/eu/Lh5EsT81IwTF6
iPzJtzcmBN+l4Qbc8Iov9EEa0qU8NE08b8Fi+fnUHgzODl/eyLhsD6Z689PvocxMT2mTrksndlD+
tlDj1XvoUp2DkUzm0p6alcXEBzFibhobonwYA2M1ANBMGYkUvj3roEsgVvbzTWGUdE25aswurIM7
Jsg2MzMiUSEZrIMWmz98HI7BfAgf/vwJH3/r41O7nPaIr9v5ehajdhZ1ztc3swWuSIOAuMHafBpO
5CqzV5J2OdsvcUWEq5ZYL5kB69XByb8wl3rF7T7S/0e3R0O601c9p0GCLm80nPGrXOMDf7DWfcPc
M1Vpqla1t4apIwoMoPkg5dr3MmzY/mU9zM2hrejVw+3qlpHbmetQeXP0cN4EvBAXGoSznX0jWCPa
0tQ2/txmqxCNU05lsywLjYjbnlENnqq1bLkjKhj7jJ0iJoguMGeM/FkEPBvNpZZUM2ocBckvgbnA
CmaVMsWORRVlnIx32sRIxo1M5OaSrK55jHZVxdEcSj0gY3xtDupCCpTPHv+naT+sQl8kO6MOHqaw
u+7R4V8hkX3PfMSn1ljjRB8vugB1cCxBRFBpgLIv7vSB4UMWdCRNC22X9L636xkIM3HR0RBU0ykZ
de9jZ934kfkuDdT/gWDmPBO7ubDMcly7s6aTo2d1K8JbDp5pXbX564D6c11XUIM4zaGHYRbouw8N
cO0lHY710NfextWZapDECdMmtqMV5/stoafu1k7xZZhdcm5JK9x7tOY0XR5DyG65zgEl5Pa3pH7W
FpXGINEKDkUVDYpc2LCPVltR4mbqOn1r9EBSaHNOKYpG4bxmENbOZINtD4MNtJZHvWy3lB8pc7vA
LUEXKNzn4KOJk+F4jTMJaqteb00iaeIkBQ4sw22ECxQNZB5us5kBr106JmYJl75Yfut53q6Y/Ysw
BKHUrUbdL3dgdpjrR8ZVCWrT9jgBEPz3YoxWviQVdehqQC2uhhzZj+ZFTQHhY4o4ZfLJtCRhZmwB
0V71Yf4yuN0LDABMJ1P92enLi3LGTSh1BKfQpUu2z2Bd+WPHvVuiLpDnk4vlcSIjQyXKvMWR9xJl
DE5GNFQ02pxHm8itxpfMrMqjg8kmR4vBlA31uXhOUnSL/UgG/NQN6CJnyCSxF+/qjg5/6g+HgoPr
JtcNOjkRqzRlI7phTI32GWM7V813dhVj2s1UaneB5euLQigKs9OvGAsQ7eePFWoKF0IdZaqG/XDB
D0hY4FTf58Vw02eAE1zFDCGBINMZbWU1ULAI7Hw3GViANkyL+J0pe1PB32Eso61b70qtra9MZL9N
GtHLKA8sMOUizFChmu1d2ZubIo6e2SC9S7ypzjLRrAcUrAdC3S+qoII/lfH5CUE2zZMVqrT58RbT
KA6prj+nozBgYqUZgGjmIbQisoDqbAsXsj6jVOwUVdMIMAtrdV1sGlQvBS1jcvmmQ9qRSQjt+9wC
PuBtBluJIefkGJT9GWO0PcKe29C1LgnWId6qBNRUXbRGd9vN/RWQNU58vvNQ90gLW/yGHC+mT3kB
5cM37u04IQGA79MOWgLyyCb0sTXk5WSnb50LFWm6psncazY1d/wxWr+Zm/lZTeLhGECyL960kId8
AurptKBOJFSZ1rzs7fhdVOaB08olA7zbcqJyz4obv/PedTiGrlbf9satOYXBcbYoGsJCHrJons9E
EX0GtrTmX7ntp+esAuAmIYhEIieC0YXXlypyX4000WXv3Gkyv+s/6H4VnL+CPmFqoCyNQQB6igXo
AAV06RouXGAM7MZGtI/lBm/DGv/1TQRQkKXlrVGEQeZwUDiBDo7AB6WCEAIjBK0zrVK+WkxfMwRX
CH71LqjIZxCW6W8JLFnZYfApCaxD8hqCO/QU93DCpM2eMd/0OnyE7AzX+BXi5QcNn4Ye9LdugFXa
OM2j4D42gPfMAsKiXTvHWDEXRbRhYo33FBijp6CMwBkjII22uWMGdkPddHQlTPvGO09AOvaK7SgE
+qhpYvZu0T6l6BbiVocFGcOEnBQcMoASCTj/NR4krRov/IzZYN612iZ1ws8jcvT5KVesSUZ+CezJ
AAYl3ZDzzJhPXbu7FzAqpYJVulAr0ZpV6wKOZamAlvhsVwWEyxjSpRdlhzp2SPVo6+XsPk7YpRvI
mFIHuGXexg3lV1nkD7YsjrEhPrWULqHTHhCsXFhsOQbEzQzyZp4hYEAt5KGv4cTSrQNDnPmAl4ob
S3E7FcDTVShPG6an7VUoBqB8jgr3WbLCOwQ/RgoEGiokaNBIf+F1KMDnusm3LpqzvmK8WNanrTRJ
dAF7g9xIPo4uJJACBf5iVgjShmW9V1BSO2uPVSmOnsKVsrNqy0ohTGsFM/Xscg/onwZdlFVrC+Jp
kWmXJhO3sr6xUlJHUcOiBDTW08ikMyeUm7Gk5+4jOKrQtM+S2mgQUYGGtndOnwYrC/JqqRCsBZda
1kBZO4Vn9RWo1WS4NCcYDGez2poK5jpQCp03CvA6CaEp2FJ4SPUoPLZquU/TkqBe9aEmNk5VPJWM
2EJUJlMJNpNA7beuDqCfWA8eUSwMBK/sUttWc3pJRsxdP3TOpWNrR9k5qy6t+lPUIZ/9tHWvleK5
mou7wKb4KiumTRPY0QWwAIa7KYJ3Wj3aOelhoYIVvcyZdxm3OE7Z1ZeWhtlLllgliR0cnPqC1evJ
nzENBJR6qJ0Q3gvtOvGZ/jMOWCaNeERvjIAsdJXMBKJ1Y9+4XsoRGiNcJ8z7SnO3Rts32yCAkmBO
Hpv7SP2mC2ZNo2cBUk29C80ZH71yRszlkBsXV9EL9nhG5NpQ0ftDqDiMn+M2fghQDWgt/Z+pOoYa
YuKsLt46JO7LkQDXAIym3zMFk8CrWWTqdWJ1r0lbRmCeURvOeMQaMl63sT1cxKIu/o6pw22R8d+/
/jPi0NeinIj5CNsPaeifPzpGr3XRFJ/bv/lZ2/fi/Dl7b37+pB++MqpT9TEy1NVz+/zDB+sP6MhV
985W8N50KT/Fd5/6F3/6J/2q+kIfwtXb4u/7pG9C2L/+hb7CUG6n8v3f/vH5LYvyVdS0dfTa/hVO
CjSUH8TAHz/Xxz/pb32Z9BncSvfG15fmCQMGnekC8wD1C1JKipz96x/r8gQpr03sOJiVj1/fT5n+
+s//7Vr++ar/dxfrf+06MBv7o9dBnFBZOrplQ5H5/gK4J55nGXRw3f/bC/BadMAruVGDqMh/uBE8
iDS/5R746St8dw8YJ9BybEdnD/j2In9/CbwTiyMedwEScb7Rd8/I3/fC/pYb5G/dve8fz+13sKDf
eAF+epZ+uACmKRiySbLt1a+f7gHyNSzDoDz4MjT8pS6AUJYAHtrfcgf89xcAXb8hWAfMr485y8p3
d4BhnHgkeggHH/vHry8X/Je6Dh+zWF63P3YdjBMGowCdeN6//UO/vw76iQAoJWxgAd/++Bd8IKT3
5UH9aQH+HbsCZg7yYIAW6F93hR8fCEOcGFwBT+hfLoP4Ne8HqVhhf+x+0E9saiHuiK8v+I/XQWdl
1F1dON7/8ebw04P90wIpUQ78seugzD0QnFzds75sENxg3z8XbCBEXQnOCR/f6FdbGKT35ef6+x8I
yZPvYm0yzK+vNOeN7y6ADqROh0Pu2L/mk2CLP7oiSOtEl6ZgF/xxayB7ynM4IVrfzo+/4AX42CJ/
1vv87oOyOLEtB/eb/HpI+ukOcDDNea7Lm195a2A1+4NLAQUDr7bFqvh17f+xYFBHBTTc7BxfziS/
2lJgqwLnj+0J5olwTIuz8o+LoO6eWK7Dk/YrnhI/Tkc/Azl/9yPAMu/Z6HoMltPvVz/JqcmwdVMF
z/2S56H/hYdfLXK6/m35//Gl5zzkACuxLBig3wqoX/A6fLsz/8A2aHIuNNkHVbjfd3cAFwBNoc0G
+PVE+Dt2gd+wQnzt4bym78/1v/8XAAAA//8=</cx:binary>
              </cx:geoCache>
            </cx:geography>
          </cx:layoutPr>
          <cx:valueColors>
            <cx:minColor>
              <a:srgbClr val="D4FADD"/>
            </cx:minColor>
            <cx:maxColor>
              <a:srgbClr val="006666"/>
            </cx:maxColor>
          </cx:valueColors>
          <cx:valueColorPositions>
            <cx:minPosition>
              <cx:number val="1"/>
            </cx:minPosition>
            <cx:maxPosition>
              <cx:number val="48"/>
            </cx:maxPosition>
          </cx:valueColorPositions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pl-PL" sz="2000" b="0" i="0" u="none" strike="noStrike" baseline="0">
            <a:solidFill>
              <a:schemeClr val="tx1">
                <a:lumMod val="95000"/>
                <a:lumOff val="5000"/>
              </a:scheme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44885-3DD0-54F7-1B40-FC5A7ADE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15F5F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0A693-BC3B-0CAE-DF6C-CC4CB540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863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684FBE-A8F8-6724-0217-3E541EBE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DED292-90AA-989A-ED63-B54FB0C2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25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13DEA9-AE0B-502D-DD7B-BE40B0FC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1E78013-1DF8-A50B-A2D1-4E74084BE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5C9C37-4B69-362B-66DF-C02FE613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C88D2D-3666-68B5-4164-F697D0D6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8C99A2-568D-4578-6891-0F39561F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90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568740E-4A7F-FAF8-5D19-5BF4E60B6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2BA7F3-EFA5-41A1-9ECF-5D165B9E7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ADB84A-4F18-225D-B23A-E19A13E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B641BB-F66C-9C58-6A52-21549BCB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96F7C1-3264-25F5-5F60-6261DA97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95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5CAF1-D76A-C22C-53AE-EF413487E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DD9D8D-478B-4D08-C550-564857437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B81B61-08CA-D378-1BB1-F5FAD12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61261E-B9D7-20D9-959F-411912CF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72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3EAF9-6FB4-6012-BF91-018C055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56CF22-E823-8AEE-86A2-A21483443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DF3189-9C26-5DD8-39FA-E9C12CCE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2B8F74-31AB-2FA9-8062-1C5F0B89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3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0E9DD-5A1D-B165-A6A2-F6540D2C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6B9240-0335-4327-C0BA-56A27EF7A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2FEEA8-5BB3-93EB-30A5-66EAC6FC1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443739-91E8-92B7-8B61-F3F1C6C5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3A4540-9E39-628E-8812-CEBBBDAF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8C0627-EA73-6188-C250-C5C78470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1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1FA87F-6834-E132-1F08-2D1B566C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881237-8207-3611-F6F0-847862D6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F84F16-0337-7D5E-F747-DA4BD5433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E18269-CD63-4122-8F6E-988CC1835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D5C2C2-8091-7E26-CFFB-F19FCDDD9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154A464-3E75-323A-FA2C-47B8F5F7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FBE08E9-59B3-A2E4-BF29-EE61E9DE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4F1998-1FC1-4989-1450-FC7E63F2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6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9F8066-E425-910F-20BE-6AA83DF2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C2CB34F-5A82-2DD3-D4E9-462F3787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404B164-6A1C-325B-2D5C-11748740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753180-8C5B-2A28-3E46-51193C4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7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958247E-15C8-6214-0EBB-0F918AFC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5CC470-280B-D150-84D2-0A762CEC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2AE38D-66A3-5119-C8CB-3AEF94B8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0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47620-5C89-9B17-1139-A411F4D6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31438-D7C5-68AC-7E10-C79446EA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A469CF-E5AE-9237-DED3-D7EEAD8A5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70E0F3-1587-8586-51E0-6A480930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DD8B1E-EE36-9BD5-EE52-598FF00E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91D837-3652-3069-70F3-795BAA5F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55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FB8CC-5E7C-F5A9-2B12-088294F4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C7D666-F8B8-00D1-A567-D3FCD1388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BAF1ED-4E8E-8549-AE2B-CFECF23F9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8D796F-87AE-3782-E5ED-1046F48C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EBE696-0BE4-C818-E15C-A9288C38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F02137-4B27-DA63-7428-E090935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9D426-2CFA-CA4B-8235-0955738A5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64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AA86A98-C997-0FE4-7CD7-1BDA1454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A1EA9C-7904-70BA-D006-398D5DB9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EE45D3-0DAC-1620-5A6C-44260B1A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25E0E-B502-2B4C-A006-FFC0EDB88424}" type="datetimeFigureOut">
              <a:rPr lang="pl-PL" smtClean="0"/>
              <a:t>2023-05-14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7B633E-650E-6845-0B36-E09703A0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3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5F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9F6086-1FE0-DA59-E95E-AE0D3CB8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237" y="3877968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4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rozwijaliśmy?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 descr="Obraz zawierający tekst, na wolnym powietrzu, znak&#10;&#10;Opis wygenerowany automatycznie">
            <a:extLst>
              <a:ext uri="{FF2B5EF4-FFF2-40B4-BE49-F238E27FC236}">
                <a16:creationId xmlns:a16="http://schemas.microsoft.com/office/drawing/2014/main" id="{488EEAB3-F9A4-327D-11E3-281D83D9D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868" y="553454"/>
            <a:ext cx="9589432" cy="2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5" y="169183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4100" kern="1200" dirty="0">
                <a:latin typeface="+mj-lt"/>
                <a:ea typeface="+mj-ea"/>
                <a:cs typeface="+mj-cs"/>
              </a:rPr>
              <a:t>Modalny członek </a:t>
            </a:r>
            <a:r>
              <a:rPr lang="en-US" sz="4100" kern="1200" dirty="0">
                <a:latin typeface="+mj-lt"/>
                <a:ea typeface="+mj-ea"/>
                <a:cs typeface="+mj-cs"/>
              </a:rPr>
              <a:t>PNTM</a:t>
            </a:r>
            <a:r>
              <a:rPr lang="pl-PL" sz="4100" kern="1200" dirty="0">
                <a:latin typeface="+mj-lt"/>
                <a:ea typeface="+mj-ea"/>
                <a:cs typeface="+mj-cs"/>
              </a:rPr>
              <a:t> – a właściwie: członkini</a:t>
            </a:r>
            <a:endParaRPr lang="en-US" sz="4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74CBF42-B92D-4BD7-773D-ACE8246B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74" y="1888927"/>
            <a:ext cx="5713562" cy="40312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3200"/>
              <a:t>kobieta</a:t>
            </a:r>
          </a:p>
          <a:p>
            <a:pPr>
              <a:spcBef>
                <a:spcPts val="600"/>
              </a:spcBef>
            </a:pPr>
            <a:r>
              <a:rPr lang="pl-PL" sz="3200"/>
              <a:t>o imieniu Anna</a:t>
            </a:r>
            <a:endParaRPr lang="pl-PL" sz="3200" dirty="0"/>
          </a:p>
          <a:p>
            <a:pPr>
              <a:spcBef>
                <a:spcPts val="600"/>
              </a:spcBef>
            </a:pPr>
            <a:r>
              <a:rPr lang="pl-PL" sz="3200"/>
              <a:t>ze stopniem doktora, ale nie inżynier</a:t>
            </a:r>
          </a:p>
          <a:p>
            <a:pPr>
              <a:spcBef>
                <a:spcPts val="600"/>
              </a:spcBef>
            </a:pPr>
            <a:r>
              <a:rPr lang="pl-PL" sz="3200"/>
              <a:t>z </a:t>
            </a:r>
            <a:r>
              <a:rPr lang="pl-PL" sz="3200" dirty="0"/>
              <a:t>województwa wielkopolskiego</a:t>
            </a:r>
          </a:p>
          <a:p>
            <a:pPr>
              <a:spcBef>
                <a:spcPts val="600"/>
              </a:spcBef>
            </a:pPr>
            <a:r>
              <a:rPr lang="pl-PL" sz="3200" dirty="0"/>
              <a:t>a dokładnie – z Poznania</a:t>
            </a:r>
          </a:p>
          <a:p>
            <a:pPr>
              <a:spcBef>
                <a:spcPts val="600"/>
              </a:spcBef>
            </a:pPr>
            <a:r>
              <a:rPr lang="pl-PL" sz="3200"/>
              <a:t>pracująca </a:t>
            </a:r>
            <a:r>
              <a:rPr lang="pl-PL" sz="3200" dirty="0"/>
              <a:t>w Uniwersytecie Ekonomicznym w Poznaniu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2FDF8FF-E277-34AE-CCC9-C9241EFCD72A}"/>
              </a:ext>
            </a:extLst>
          </p:cNvPr>
          <p:cNvGrpSpPr/>
          <p:nvPr/>
        </p:nvGrpSpPr>
        <p:grpSpPr>
          <a:xfrm>
            <a:off x="6229215" y="0"/>
            <a:ext cx="5962785" cy="6857990"/>
            <a:chOff x="6229215" y="0"/>
            <a:chExt cx="5962785" cy="6857990"/>
          </a:xfrm>
        </p:grpSpPr>
        <p:pic>
          <p:nvPicPr>
            <p:cNvPr id="11" name="Obraz 10" descr="Obraz zawierający osoba, ściana, w pomieszczeniu, koszula&#10;&#10;Opis wygenerowany automatycznie">
              <a:extLst>
                <a:ext uri="{FF2B5EF4-FFF2-40B4-BE49-F238E27FC236}">
                  <a16:creationId xmlns:a16="http://schemas.microsoft.com/office/drawing/2014/main" id="{18D513CF-E84F-0C58-4902-B6B54829B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77" r="8277"/>
            <a:stretch/>
          </p:blipFill>
          <p:spPr>
            <a:xfrm>
              <a:off x="6229215" y="0"/>
              <a:ext cx="5962785" cy="6857990"/>
            </a:xfrm>
            <a:custGeom>
              <a:avLst/>
              <a:gdLst/>
              <a:ahLst/>
              <a:cxnLst/>
              <a:rect l="l" t="t" r="r" b="b"/>
              <a:pathLst>
                <a:path w="5962785" h="6858000">
                  <a:moveTo>
                    <a:pt x="1044839" y="0"/>
                  </a:moveTo>
                  <a:lnTo>
                    <a:pt x="5962785" y="0"/>
                  </a:lnTo>
                  <a:lnTo>
                    <a:pt x="5962785" y="6858000"/>
                  </a:lnTo>
                  <a:lnTo>
                    <a:pt x="1469886" y="6858000"/>
                  </a:lnTo>
                  <a:lnTo>
                    <a:pt x="1416006" y="6823984"/>
                  </a:lnTo>
                  <a:cubicBezTo>
                    <a:pt x="1356767" y="6787940"/>
                    <a:pt x="1296437" y="6755500"/>
                    <a:pt x="1232473" y="6733873"/>
                  </a:cubicBezTo>
                  <a:cubicBezTo>
                    <a:pt x="1145250" y="6705037"/>
                    <a:pt x="1060933" y="6654575"/>
                    <a:pt x="1075471" y="6503186"/>
                  </a:cubicBezTo>
                  <a:cubicBezTo>
                    <a:pt x="1078378" y="6459932"/>
                    <a:pt x="1055118" y="6427493"/>
                    <a:pt x="1020229" y="6438306"/>
                  </a:cubicBezTo>
                  <a:cubicBezTo>
                    <a:pt x="953358" y="6459932"/>
                    <a:pt x="921375" y="6398656"/>
                    <a:pt x="883579" y="6351798"/>
                  </a:cubicBezTo>
                  <a:cubicBezTo>
                    <a:pt x="816707" y="6268895"/>
                    <a:pt x="752743" y="6182387"/>
                    <a:pt x="645167" y="6167969"/>
                  </a:cubicBezTo>
                  <a:cubicBezTo>
                    <a:pt x="665519" y="6103088"/>
                    <a:pt x="700408" y="6110298"/>
                    <a:pt x="732391" y="6124716"/>
                  </a:cubicBezTo>
                  <a:cubicBezTo>
                    <a:pt x="816707" y="6160761"/>
                    <a:pt x="901023" y="6200410"/>
                    <a:pt x="985339" y="6236455"/>
                  </a:cubicBezTo>
                  <a:cubicBezTo>
                    <a:pt x="1040581" y="6258081"/>
                    <a:pt x="1095822" y="6290522"/>
                    <a:pt x="1168509" y="6265291"/>
                  </a:cubicBezTo>
                  <a:cubicBezTo>
                    <a:pt x="1104545" y="6135530"/>
                    <a:pt x="996969" y="6110298"/>
                    <a:pt x="909746" y="6070649"/>
                  </a:cubicBezTo>
                  <a:cubicBezTo>
                    <a:pt x="802169" y="6020185"/>
                    <a:pt x="738206" y="5926470"/>
                    <a:pt x="659704" y="5818335"/>
                  </a:cubicBezTo>
                  <a:cubicBezTo>
                    <a:pt x="738206" y="5789500"/>
                    <a:pt x="787632" y="5868798"/>
                    <a:pt x="851597" y="5865193"/>
                  </a:cubicBezTo>
                  <a:cubicBezTo>
                    <a:pt x="854504" y="5854380"/>
                    <a:pt x="860319" y="5832753"/>
                    <a:pt x="860319" y="5832753"/>
                  </a:cubicBezTo>
                  <a:cubicBezTo>
                    <a:pt x="755650" y="5775081"/>
                    <a:pt x="709132" y="5666947"/>
                    <a:pt x="691686" y="5533581"/>
                  </a:cubicBezTo>
                  <a:cubicBezTo>
                    <a:pt x="685872" y="5465095"/>
                    <a:pt x="648075" y="5443468"/>
                    <a:pt x="610278" y="5411029"/>
                  </a:cubicBezTo>
                  <a:cubicBezTo>
                    <a:pt x="482350" y="5299289"/>
                    <a:pt x="345700" y="5198364"/>
                    <a:pt x="238123" y="5046976"/>
                  </a:cubicBezTo>
                  <a:cubicBezTo>
                    <a:pt x="363144" y="5064998"/>
                    <a:pt x="461997" y="5165924"/>
                    <a:pt x="592833" y="5209177"/>
                  </a:cubicBezTo>
                  <a:cubicBezTo>
                    <a:pt x="488165" y="5043371"/>
                    <a:pt x="351514" y="4956864"/>
                    <a:pt x="226494" y="4855939"/>
                  </a:cubicBezTo>
                  <a:cubicBezTo>
                    <a:pt x="168344" y="4809081"/>
                    <a:pt x="116011" y="4751408"/>
                    <a:pt x="49139" y="4726177"/>
                  </a:cubicBezTo>
                  <a:cubicBezTo>
                    <a:pt x="25879" y="4718968"/>
                    <a:pt x="-14825" y="4700947"/>
                    <a:pt x="5527" y="4650483"/>
                  </a:cubicBezTo>
                  <a:cubicBezTo>
                    <a:pt x="22972" y="4607230"/>
                    <a:pt x="54954" y="4621648"/>
                    <a:pt x="84029" y="4632460"/>
                  </a:cubicBezTo>
                  <a:cubicBezTo>
                    <a:pt x="153807" y="4661296"/>
                    <a:pt x="229401" y="4661296"/>
                    <a:pt x="325347" y="4661296"/>
                  </a:cubicBezTo>
                  <a:cubicBezTo>
                    <a:pt x="243939" y="4524326"/>
                    <a:pt x="95658" y="4567580"/>
                    <a:pt x="25879" y="4423401"/>
                  </a:cubicBezTo>
                  <a:cubicBezTo>
                    <a:pt x="113103" y="4398170"/>
                    <a:pt x="179975" y="4448632"/>
                    <a:pt x="249753" y="4459446"/>
                  </a:cubicBezTo>
                  <a:cubicBezTo>
                    <a:pt x="313718" y="4470259"/>
                    <a:pt x="328254" y="4445028"/>
                    <a:pt x="313718" y="4365729"/>
                  </a:cubicBezTo>
                  <a:cubicBezTo>
                    <a:pt x="290458" y="4243177"/>
                    <a:pt x="325347" y="4181900"/>
                    <a:pt x="418386" y="4214341"/>
                  </a:cubicBezTo>
                  <a:cubicBezTo>
                    <a:pt x="505609" y="4246781"/>
                    <a:pt x="514332" y="4199922"/>
                    <a:pt x="491072" y="4131438"/>
                  </a:cubicBezTo>
                  <a:cubicBezTo>
                    <a:pt x="456183" y="4030512"/>
                    <a:pt x="493979" y="3951214"/>
                    <a:pt x="520147" y="3864706"/>
                  </a:cubicBezTo>
                  <a:cubicBezTo>
                    <a:pt x="560851" y="3734945"/>
                    <a:pt x="543407" y="3670064"/>
                    <a:pt x="459090" y="3572743"/>
                  </a:cubicBezTo>
                  <a:cubicBezTo>
                    <a:pt x="409664" y="3518676"/>
                    <a:pt x="360236" y="3471818"/>
                    <a:pt x="290458" y="3424959"/>
                  </a:cubicBezTo>
                  <a:cubicBezTo>
                    <a:pt x="450368" y="3399728"/>
                    <a:pt x="284643" y="3313221"/>
                    <a:pt x="339884" y="3259153"/>
                  </a:cubicBezTo>
                  <a:cubicBezTo>
                    <a:pt x="453275" y="3237527"/>
                    <a:pt x="543407" y="3410542"/>
                    <a:pt x="697501" y="3360078"/>
                  </a:cubicBezTo>
                  <a:cubicBezTo>
                    <a:pt x="511425" y="3212294"/>
                    <a:pt x="302087" y="3165436"/>
                    <a:pt x="165437" y="2967190"/>
                  </a:cubicBezTo>
                  <a:cubicBezTo>
                    <a:pt x="197419" y="2923937"/>
                    <a:pt x="229401" y="2967190"/>
                    <a:pt x="255568" y="2949167"/>
                  </a:cubicBezTo>
                  <a:cubicBezTo>
                    <a:pt x="255568" y="2938354"/>
                    <a:pt x="560851" y="3006840"/>
                    <a:pt x="578296" y="2725691"/>
                  </a:cubicBezTo>
                  <a:cubicBezTo>
                    <a:pt x="584111" y="2725691"/>
                    <a:pt x="589926" y="2725691"/>
                    <a:pt x="595740" y="2714876"/>
                  </a:cubicBezTo>
                  <a:cubicBezTo>
                    <a:pt x="627722" y="2675228"/>
                    <a:pt x="598648" y="2581510"/>
                    <a:pt x="650982" y="2574301"/>
                  </a:cubicBezTo>
                  <a:cubicBezTo>
                    <a:pt x="709132" y="2567092"/>
                    <a:pt x="764373" y="2534653"/>
                    <a:pt x="825429" y="2552674"/>
                  </a:cubicBezTo>
                  <a:cubicBezTo>
                    <a:pt x="871949" y="2567092"/>
                    <a:pt x="921375" y="2585115"/>
                    <a:pt x="970802" y="2585115"/>
                  </a:cubicBezTo>
                  <a:cubicBezTo>
                    <a:pt x="1023136" y="2585115"/>
                    <a:pt x="1095822" y="2707668"/>
                    <a:pt x="1127805" y="2545465"/>
                  </a:cubicBezTo>
                  <a:cubicBezTo>
                    <a:pt x="1127805" y="2538257"/>
                    <a:pt x="1217936" y="2556280"/>
                    <a:pt x="1267362" y="2563488"/>
                  </a:cubicBezTo>
                  <a:cubicBezTo>
                    <a:pt x="1308067" y="2570698"/>
                    <a:pt x="1357494" y="2603137"/>
                    <a:pt x="1386568" y="2538257"/>
                  </a:cubicBezTo>
                  <a:cubicBezTo>
                    <a:pt x="1401105" y="2498607"/>
                    <a:pt x="1331326" y="2426518"/>
                    <a:pt x="1270270" y="2419309"/>
                  </a:cubicBezTo>
                  <a:cubicBezTo>
                    <a:pt x="1215029" y="2412101"/>
                    <a:pt x="1159787" y="2404892"/>
                    <a:pt x="1107453" y="2419309"/>
                  </a:cubicBezTo>
                  <a:cubicBezTo>
                    <a:pt x="1043489" y="2437331"/>
                    <a:pt x="1008599" y="2408495"/>
                    <a:pt x="991154" y="2343615"/>
                  </a:cubicBezTo>
                  <a:cubicBezTo>
                    <a:pt x="970802" y="2275131"/>
                    <a:pt x="933005" y="2239085"/>
                    <a:pt x="880671" y="2206645"/>
                  </a:cubicBezTo>
                  <a:cubicBezTo>
                    <a:pt x="752743" y="2127346"/>
                    <a:pt x="630630" y="2033629"/>
                    <a:pt x="491072" y="1986771"/>
                  </a:cubicBezTo>
                  <a:cubicBezTo>
                    <a:pt x="464905" y="1979562"/>
                    <a:pt x="432923" y="1965145"/>
                    <a:pt x="421293" y="1903868"/>
                  </a:cubicBezTo>
                  <a:cubicBezTo>
                    <a:pt x="799262" y="1997584"/>
                    <a:pt x="1142342" y="2239085"/>
                    <a:pt x="1531941" y="2224667"/>
                  </a:cubicBezTo>
                  <a:cubicBezTo>
                    <a:pt x="1427272" y="2148974"/>
                    <a:pt x="1302252" y="2145369"/>
                    <a:pt x="1188861" y="2091301"/>
                  </a:cubicBezTo>
                  <a:cubicBezTo>
                    <a:pt x="1270270" y="2051652"/>
                    <a:pt x="1345864" y="2094906"/>
                    <a:pt x="1421458" y="2116532"/>
                  </a:cubicBezTo>
                  <a:cubicBezTo>
                    <a:pt x="1485422" y="2134554"/>
                    <a:pt x="1543571" y="2138160"/>
                    <a:pt x="1549386" y="2026420"/>
                  </a:cubicBezTo>
                  <a:cubicBezTo>
                    <a:pt x="1549386" y="2015607"/>
                    <a:pt x="1549386" y="2008398"/>
                    <a:pt x="1549386" y="1997584"/>
                  </a:cubicBezTo>
                  <a:cubicBezTo>
                    <a:pt x="1526126" y="1950727"/>
                    <a:pt x="1494144" y="1929099"/>
                    <a:pt x="1453440" y="1914682"/>
                  </a:cubicBezTo>
                  <a:cubicBezTo>
                    <a:pt x="1430180" y="1907473"/>
                    <a:pt x="1398198" y="1893056"/>
                    <a:pt x="1398198" y="1860614"/>
                  </a:cubicBezTo>
                  <a:cubicBezTo>
                    <a:pt x="1401105" y="1738063"/>
                    <a:pt x="1322604" y="1702018"/>
                    <a:pt x="1247011" y="1665972"/>
                  </a:cubicBezTo>
                  <a:cubicBezTo>
                    <a:pt x="1287715" y="1604696"/>
                    <a:pt x="1322604" y="1647950"/>
                    <a:pt x="1354586" y="1644345"/>
                  </a:cubicBezTo>
                  <a:cubicBezTo>
                    <a:pt x="1374939" y="1640741"/>
                    <a:pt x="1395290" y="1637138"/>
                    <a:pt x="1395290" y="1604696"/>
                  </a:cubicBezTo>
                  <a:cubicBezTo>
                    <a:pt x="1395290" y="1579465"/>
                    <a:pt x="1386568" y="1547025"/>
                    <a:pt x="1366216" y="1547025"/>
                  </a:cubicBezTo>
                  <a:cubicBezTo>
                    <a:pt x="1238288" y="1543420"/>
                    <a:pt x="1165601" y="1370405"/>
                    <a:pt x="1031858" y="1370405"/>
                  </a:cubicBezTo>
                  <a:cubicBezTo>
                    <a:pt x="950450" y="1370405"/>
                    <a:pt x="1072563" y="1273083"/>
                    <a:pt x="1005692" y="1233435"/>
                  </a:cubicBezTo>
                  <a:cubicBezTo>
                    <a:pt x="991154" y="1222621"/>
                    <a:pt x="1046396" y="1208203"/>
                    <a:pt x="1069655" y="1211808"/>
                  </a:cubicBezTo>
                  <a:cubicBezTo>
                    <a:pt x="1092915" y="1215412"/>
                    <a:pt x="1113268" y="1240644"/>
                    <a:pt x="1142342" y="1222621"/>
                  </a:cubicBezTo>
                  <a:cubicBezTo>
                    <a:pt x="1156879" y="1157741"/>
                    <a:pt x="1119082" y="1132510"/>
                    <a:pt x="1084193" y="1114487"/>
                  </a:cubicBezTo>
                  <a:cubicBezTo>
                    <a:pt x="1008599" y="1071234"/>
                    <a:pt x="933005" y="1020771"/>
                    <a:pt x="848689" y="1006353"/>
                  </a:cubicBezTo>
                  <a:cubicBezTo>
                    <a:pt x="819615" y="1002748"/>
                    <a:pt x="802169" y="984726"/>
                    <a:pt x="805077" y="948681"/>
                  </a:cubicBezTo>
                  <a:cubicBezTo>
                    <a:pt x="810892" y="901822"/>
                    <a:pt x="839967" y="916240"/>
                    <a:pt x="863226" y="919844"/>
                  </a:cubicBezTo>
                  <a:cubicBezTo>
                    <a:pt x="877764" y="923450"/>
                    <a:pt x="892301" y="934263"/>
                    <a:pt x="906838" y="909031"/>
                  </a:cubicBezTo>
                  <a:cubicBezTo>
                    <a:pt x="566666" y="653113"/>
                    <a:pt x="386404" y="667532"/>
                    <a:pt x="5527" y="458471"/>
                  </a:cubicBezTo>
                  <a:cubicBezTo>
                    <a:pt x="89843" y="418822"/>
                    <a:pt x="150900" y="447658"/>
                    <a:pt x="209049" y="454867"/>
                  </a:cubicBezTo>
                  <a:cubicBezTo>
                    <a:pt x="354422" y="472890"/>
                    <a:pt x="264290" y="505329"/>
                    <a:pt x="409664" y="526956"/>
                  </a:cubicBezTo>
                  <a:cubicBezTo>
                    <a:pt x="479443" y="537770"/>
                    <a:pt x="543407" y="573815"/>
                    <a:pt x="621908" y="516143"/>
                  </a:cubicBezTo>
                  <a:cubicBezTo>
                    <a:pt x="674242" y="476494"/>
                    <a:pt x="758558" y="519747"/>
                    <a:pt x="822522" y="552188"/>
                  </a:cubicBezTo>
                  <a:cubicBezTo>
                    <a:pt x="874856" y="581024"/>
                    <a:pt x="927190" y="588232"/>
                    <a:pt x="996969" y="552188"/>
                  </a:cubicBezTo>
                  <a:cubicBezTo>
                    <a:pt x="933005" y="530562"/>
                    <a:pt x="883579" y="512539"/>
                    <a:pt x="834151" y="498120"/>
                  </a:cubicBezTo>
                  <a:cubicBezTo>
                    <a:pt x="793447" y="487307"/>
                    <a:pt x="770187" y="462076"/>
                    <a:pt x="773095" y="408008"/>
                  </a:cubicBezTo>
                  <a:cubicBezTo>
                    <a:pt x="773095" y="379172"/>
                    <a:pt x="764373" y="339523"/>
                    <a:pt x="793447" y="325106"/>
                  </a:cubicBezTo>
                  <a:cubicBezTo>
                    <a:pt x="816707" y="310688"/>
                    <a:pt x="848689" y="325106"/>
                    <a:pt x="860319" y="350336"/>
                  </a:cubicBezTo>
                  <a:cubicBezTo>
                    <a:pt x="874856" y="397195"/>
                    <a:pt x="889393" y="440449"/>
                    <a:pt x="938820" y="444054"/>
                  </a:cubicBezTo>
                  <a:cubicBezTo>
                    <a:pt x="1005692" y="451262"/>
                    <a:pt x="967894" y="422426"/>
                    <a:pt x="956265" y="386381"/>
                  </a:cubicBezTo>
                  <a:cubicBezTo>
                    <a:pt x="944635" y="346733"/>
                    <a:pt x="979525" y="335919"/>
                    <a:pt x="1002784" y="343127"/>
                  </a:cubicBezTo>
                  <a:cubicBezTo>
                    <a:pt x="1090008" y="375569"/>
                    <a:pt x="1180139" y="317897"/>
                    <a:pt x="1270270" y="364755"/>
                  </a:cubicBezTo>
                  <a:cubicBezTo>
                    <a:pt x="1247011" y="249411"/>
                    <a:pt x="1197583" y="198949"/>
                    <a:pt x="1092915" y="180926"/>
                  </a:cubicBezTo>
                  <a:cubicBezTo>
                    <a:pt x="1055118" y="177322"/>
                    <a:pt x="1014414" y="184530"/>
                    <a:pt x="979525" y="152090"/>
                  </a:cubicBezTo>
                  <a:cubicBezTo>
                    <a:pt x="959172" y="134068"/>
                    <a:pt x="938820" y="112441"/>
                    <a:pt x="953358" y="76396"/>
                  </a:cubicBezTo>
                  <a:cubicBezTo>
                    <a:pt x="962080" y="51165"/>
                    <a:pt x="985339" y="51165"/>
                    <a:pt x="1005692" y="58373"/>
                  </a:cubicBezTo>
                  <a:cubicBezTo>
                    <a:pt x="1090008" y="98023"/>
                    <a:pt x="1180139" y="108837"/>
                    <a:pt x="1267362" y="123254"/>
                  </a:cubicBezTo>
                  <a:cubicBezTo>
                    <a:pt x="1281900" y="126859"/>
                    <a:pt x="1296437" y="134068"/>
                    <a:pt x="1310975" y="98023"/>
                  </a:cubicBezTo>
                  <a:cubicBezTo>
                    <a:pt x="1260095" y="81803"/>
                    <a:pt x="1209941" y="62879"/>
                    <a:pt x="1159787" y="43505"/>
                  </a:cubicBezTo>
                  <a:close/>
                </a:path>
              </a:pathLst>
            </a:cu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DC489ED6-7D1F-274E-0A92-A866919F8019}"/>
                </a:ext>
              </a:extLst>
            </p:cNvPr>
            <p:cNvSpPr txBox="1"/>
            <p:nvPr/>
          </p:nvSpPr>
          <p:spPr>
            <a:xfrm>
              <a:off x="9210607" y="5920219"/>
              <a:ext cx="2957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400" b="1"/>
                <a:t>dr Anna Rogala</a:t>
              </a:r>
            </a:p>
            <a:p>
              <a:pPr algn="r"/>
              <a:r>
                <a:rPr lang="pl-PL" sz="2400" b="1"/>
                <a:t>UEP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0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0" name="Rectangle 312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2" name="Rectangle 313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6A4728-0F31-5F21-677A-D0F93FE4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8" y="3428999"/>
            <a:ext cx="4337858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5400" dirty="0"/>
              <a:t>Seminaria naukowe PNTM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nterdyscyplinarne Międzynarodowe Seminarium Naukowe | Akademia Pomorska  Słupsk - Instytut Bezpieczeństwa Narodowego">
            <a:extLst>
              <a:ext uri="{FF2B5EF4-FFF2-40B4-BE49-F238E27FC236}">
                <a16:creationId xmlns:a16="http://schemas.microsoft.com/office/drawing/2014/main" id="{F3845EB0-AA44-0189-CAC0-A8AFEFE510C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r="1" b="11214"/>
          <a:stretch/>
        </p:blipFill>
        <p:spPr bwMode="auto"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3F652F-812A-8EA1-F689-BCF3FD3E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693" y="3086100"/>
            <a:ext cx="7154426" cy="3771900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UcPeriod"/>
            </a:pPr>
            <a:r>
              <a:rPr lang="pl-PL" sz="3600" i="1" dirty="0">
                <a:latin typeface="+mj-lt"/>
              </a:rPr>
              <a:t>Marketing w czasie pandemii. Konsekwencje dla nauki i praktyki gospodarczej</a:t>
            </a:r>
            <a:r>
              <a:rPr lang="pl-PL" sz="3600" dirty="0">
                <a:latin typeface="+mj-lt"/>
              </a:rPr>
              <a:t>, 4 marca 2021 r.</a:t>
            </a:r>
          </a:p>
          <a:p>
            <a:pPr marL="571500" indent="-571500">
              <a:lnSpc>
                <a:spcPct val="110000"/>
              </a:lnSpc>
              <a:buFont typeface="+mj-lt"/>
              <a:buAutoNum type="romanUcPeriod"/>
            </a:pPr>
            <a:r>
              <a:rPr lang="pl-PL" sz="3600" i="1" dirty="0">
                <a:latin typeface="+mj-lt"/>
              </a:rPr>
              <a:t>Technologie nowej generacji jako </a:t>
            </a:r>
            <a:r>
              <a:rPr lang="pl-PL" sz="3600" i="1" err="1">
                <a:latin typeface="+mj-lt"/>
              </a:rPr>
              <a:t>game</a:t>
            </a:r>
            <a:r>
              <a:rPr lang="pl-PL" sz="3600" i="1">
                <a:latin typeface="+mj-lt"/>
              </a:rPr>
              <a:t> changer</a:t>
            </a:r>
            <a:br>
              <a:rPr lang="pl-PL" sz="3600" i="1">
                <a:latin typeface="+mj-lt"/>
              </a:rPr>
            </a:br>
            <a:r>
              <a:rPr lang="pl-PL" sz="3600" i="1">
                <a:latin typeface="+mj-lt"/>
              </a:rPr>
              <a:t>w </a:t>
            </a:r>
            <a:r>
              <a:rPr lang="pl-PL" sz="3600" i="1" dirty="0">
                <a:latin typeface="+mj-lt"/>
              </a:rPr>
              <a:t>marketingu</a:t>
            </a:r>
            <a:r>
              <a:rPr lang="pl-PL" sz="3600" dirty="0">
                <a:latin typeface="+mj-lt"/>
              </a:rPr>
              <a:t>, 22 kwietnia 2022 r.</a:t>
            </a:r>
          </a:p>
          <a:p>
            <a:pPr marL="571500" indent="-571500">
              <a:lnSpc>
                <a:spcPct val="110000"/>
              </a:lnSpc>
              <a:buFont typeface="+mj-lt"/>
              <a:buAutoNum type="romanUcPeriod"/>
            </a:pPr>
            <a:r>
              <a:rPr lang="pl-PL" sz="3600" i="1" dirty="0">
                <a:latin typeface="+mj-lt"/>
              </a:rPr>
              <a:t>W kierunku marketingu zrównoważonego. Przesłanki, działania, korzyści</a:t>
            </a:r>
            <a:r>
              <a:rPr lang="pl-PL" sz="3600" dirty="0">
                <a:latin typeface="+mj-lt"/>
              </a:rPr>
              <a:t>, 16-17 maja 2023 r.</a:t>
            </a:r>
          </a:p>
          <a:p>
            <a:pPr marL="536575">
              <a:spcBef>
                <a:spcPts val="1800"/>
              </a:spcBef>
            </a:pPr>
            <a:r>
              <a:rPr lang="pl-PL" sz="3600">
                <a:latin typeface="+mj-lt"/>
              </a:rPr>
              <a:t>Spotkanie </a:t>
            </a:r>
            <a:r>
              <a:rPr lang="pl-PL" sz="3600" dirty="0">
                <a:latin typeface="+mj-lt"/>
              </a:rPr>
              <a:t>prof. Hermanna Simona </a:t>
            </a:r>
            <a:r>
              <a:rPr lang="pl-PL" sz="3600">
                <a:latin typeface="+mj-lt"/>
              </a:rPr>
              <a:t>z członkami PNTM</a:t>
            </a:r>
            <a:r>
              <a:rPr lang="pl-PL" sz="3600" dirty="0">
                <a:latin typeface="+mj-lt"/>
              </a:rPr>
              <a:t>, 11 maja 2022 r.</a:t>
            </a:r>
          </a:p>
        </p:txBody>
      </p:sp>
    </p:spTree>
    <p:extLst>
      <p:ext uri="{BB962C8B-B14F-4D97-AF65-F5344CB8AC3E}">
        <p14:creationId xmlns:p14="http://schemas.microsoft.com/office/powerpoint/2010/main" val="19987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F07F1-4259-04B0-917E-ECB9717C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79" y="4921823"/>
            <a:ext cx="4937937" cy="14604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PNTM patronem</a:t>
            </a:r>
            <a:br>
              <a:rPr lang="pl-PL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lub współorganizatorem</a:t>
            </a:r>
            <a:br>
              <a:rPr lang="pl-PL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49</a:t>
            </a: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konferencji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seminariów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940019E-C6B0-26FA-7314-A35CBB0D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28" y="367520"/>
            <a:ext cx="3350723" cy="97475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8B657F2B-BA53-4BE9-824D-81C21F19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41" y="1227089"/>
            <a:ext cx="2429424" cy="140759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86430F-17F1-DEDA-9ED4-11CE8FBD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238" y="-55170"/>
            <a:ext cx="2825648" cy="28256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CD506EC-AB62-0444-3DAA-468134326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1" y="3429000"/>
            <a:ext cx="2698714" cy="288996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1C6D19C-B715-5BA0-F3BE-7311B660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161" y="2997722"/>
            <a:ext cx="1442577" cy="663584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07D8B2F-A32E-F501-00B1-76CC927B1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952" y="5225143"/>
            <a:ext cx="30996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8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147E7CBA-5966-8F0C-06CB-EFE73DCD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1" y="2200221"/>
            <a:ext cx="2010056" cy="2857899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4CAAADBB-F32C-6376-6735-C513F201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63" y="3889075"/>
            <a:ext cx="1962150" cy="2857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4803E7-CC96-E682-FC85-C1A872D2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96"/>
            <a:ext cx="10515600" cy="816029"/>
          </a:xfrm>
        </p:spPr>
        <p:txBody>
          <a:bodyPr>
            <a:normAutofit/>
          </a:bodyPr>
          <a:lstStyle/>
          <a:p>
            <a:r>
              <a:rPr lang="pl-PL" sz="4000" dirty="0"/>
              <a:t>Promocja działalności naukowej członków PNTM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F0105F-C81B-C697-B678-D401F256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74"/>
            <a:ext cx="10515600" cy="5687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83 monografie przedstawione na stronie PNTM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27D5BA8-E971-A495-70A9-58D75892F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514" y="2200218"/>
            <a:ext cx="1905266" cy="2857899"/>
          </a:xfrm>
          <a:prstGeom prst="rect">
            <a:avLst/>
          </a:prstGeom>
        </p:spPr>
      </p:pic>
      <p:pic>
        <p:nvPicPr>
          <p:cNvPr id="15" name="Obraz 14" descr="Obraz zawierający diagram&#10;&#10;Opis wygenerowany automatycznie">
            <a:extLst>
              <a:ext uri="{FF2B5EF4-FFF2-40B4-BE49-F238E27FC236}">
                <a16:creationId xmlns:a16="http://schemas.microsoft.com/office/drawing/2014/main" id="{4BC78FA1-3810-F4FE-E720-F39E087C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23" y="2200218"/>
            <a:ext cx="1905266" cy="28578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Obraz 18" descr="Obraz zawierający tekst, w pomieszczeniu&#10;&#10;Opis wygenerowany automatycznie">
            <a:extLst>
              <a:ext uri="{FF2B5EF4-FFF2-40B4-BE49-F238E27FC236}">
                <a16:creationId xmlns:a16="http://schemas.microsoft.com/office/drawing/2014/main" id="{80F3A315-F641-9A75-DB41-1B874E079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583" y="2200218"/>
            <a:ext cx="1971675" cy="2857500"/>
          </a:xfrm>
          <a:prstGeom prst="rect">
            <a:avLst/>
          </a:prstGeom>
        </p:spPr>
      </p:pic>
      <p:pic>
        <p:nvPicPr>
          <p:cNvPr id="23" name="Obraz 22" descr="Obraz zawierający tekst, czekolada, kawa&#10;&#10;Opis wygenerowany automatycznie">
            <a:extLst>
              <a:ext uri="{FF2B5EF4-FFF2-40B4-BE49-F238E27FC236}">
                <a16:creationId xmlns:a16="http://schemas.microsoft.com/office/drawing/2014/main" id="{828893A9-A4D6-3D6C-42AF-F49A4624C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096" y="3912282"/>
            <a:ext cx="2029109" cy="2857899"/>
          </a:xfrm>
          <a:prstGeom prst="rect">
            <a:avLst/>
          </a:prstGeom>
        </p:spPr>
      </p:pic>
      <p:pic>
        <p:nvPicPr>
          <p:cNvPr id="4098" name="Picture 2" descr="Zaangażowanie konsumenta w usługach w ujęciu logiki dominacji usługowej ">
            <a:extLst>
              <a:ext uri="{FF2B5EF4-FFF2-40B4-BE49-F238E27FC236}">
                <a16:creationId xmlns:a16="http://schemas.microsoft.com/office/drawing/2014/main" id="{41D83038-2A35-9D73-3218-3ECF9FED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5" y="2059843"/>
            <a:ext cx="2337286" cy="30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EA02B908-E585-6E80-2E07-BB445A85B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5165" y="3935889"/>
            <a:ext cx="1971675" cy="28106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9282B67-9F66-5061-17D9-6A364C08DA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0453" y="3888676"/>
            <a:ext cx="2133898" cy="28578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659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61D4A4-13EC-07B9-4842-8E3E5899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4161"/>
            <a:ext cx="6082267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5400" dirty="0"/>
              <a:t>Kodeks środowiska naukowego marketingu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9C0835-6510-154E-EE0F-40358C4B1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0013" y="3071307"/>
            <a:ext cx="5354940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200" dirty="0"/>
              <a:t>przyjęty uchwałą Zarządu PNTM w dniu 21 grudnia 2019 </a:t>
            </a:r>
            <a:r>
              <a:rPr lang="pl-PL" sz="3200"/>
              <a:t>roku, po wcześniejszych konsultacjach z </a:t>
            </a:r>
            <a:r>
              <a:rPr lang="pl-PL" sz="3200" dirty="0"/>
              <a:t>Radą Naukową PNTM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122" name="Picture 2" descr="Kodeks kanoniczny - komentarz">
            <a:extLst>
              <a:ext uri="{FF2B5EF4-FFF2-40B4-BE49-F238E27FC236}">
                <a16:creationId xmlns:a16="http://schemas.microsoft.com/office/drawing/2014/main" id="{342460CB-F041-F9BF-A57E-10BC69D61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r="7816" b="2"/>
          <a:stretch/>
        </p:blipFill>
        <p:spPr bwMode="auto">
          <a:xfrm>
            <a:off x="693671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9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25C32-1644-E793-FDC2-6857DB2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428" y="244546"/>
            <a:ext cx="5734708" cy="1333046"/>
          </a:xfrm>
        </p:spPr>
        <p:txBody>
          <a:bodyPr>
            <a:normAutofit/>
          </a:bodyPr>
          <a:lstStyle/>
          <a:p>
            <a:r>
              <a:rPr lang="pl-PL" dirty="0"/>
              <a:t>Konkursy organizowane przez PNTM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21F72-9588-52A0-82A3-193748C0C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8" r="2719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C5ED9-BBEE-179E-FAB1-6EC9F439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427" y="1969477"/>
            <a:ext cx="6116548" cy="4742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2600" dirty="0"/>
              <a:t>Konkurs im. prof. Romana Głowackiego na najlepszą </a:t>
            </a:r>
            <a:r>
              <a:rPr lang="pl-PL" sz="2600"/>
              <a:t>pracę magisterską i licencjacką</a:t>
            </a:r>
            <a:br>
              <a:rPr lang="pl-PL" sz="2600"/>
            </a:br>
            <a:r>
              <a:rPr lang="pl-PL" sz="2600"/>
              <a:t>z </a:t>
            </a:r>
            <a:r>
              <a:rPr lang="pl-PL" sz="2600" dirty="0"/>
              <a:t>zakresu marketingu, handlu i konsumpcji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2600" dirty="0"/>
              <a:t>Konkurs im. prof. </a:t>
            </a:r>
            <a:r>
              <a:rPr lang="pl-PL" sz="2600"/>
              <a:t>Teresy Taranko</a:t>
            </a:r>
            <a:br>
              <a:rPr lang="pl-PL" sz="2600"/>
            </a:br>
            <a:r>
              <a:rPr lang="pl-PL" sz="2600"/>
              <a:t>na </a:t>
            </a:r>
            <a:r>
              <a:rPr lang="pl-PL" sz="2600" dirty="0"/>
              <a:t>najlepszą </a:t>
            </a:r>
            <a:r>
              <a:rPr lang="pl-PL" sz="2600"/>
              <a:t>rozprawę doktorską</a:t>
            </a:r>
            <a:br>
              <a:rPr lang="pl-PL" sz="2600"/>
            </a:br>
            <a:r>
              <a:rPr lang="pl-PL" sz="2600"/>
              <a:t>z </a:t>
            </a:r>
            <a:r>
              <a:rPr lang="pl-PL" sz="2600" dirty="0"/>
              <a:t>zakresu marketingu, handlu i konsumpcji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2600" dirty="0"/>
              <a:t>Konkurs na najlepszy artykuł </a:t>
            </a:r>
            <a:r>
              <a:rPr lang="pl-PL" sz="2600"/>
              <a:t>lub rozdział</a:t>
            </a:r>
            <a:br>
              <a:rPr lang="pl-PL" sz="2600"/>
            </a:br>
            <a:r>
              <a:rPr lang="pl-PL" sz="2600"/>
              <a:t>w </a:t>
            </a:r>
            <a:r>
              <a:rPr lang="pl-PL" sz="2600" dirty="0"/>
              <a:t>monografii </a:t>
            </a:r>
            <a:r>
              <a:rPr lang="pl-PL" sz="2600"/>
              <a:t>naukowej przygotowany</a:t>
            </a:r>
            <a:br>
              <a:rPr lang="pl-PL" sz="2600"/>
            </a:br>
            <a:r>
              <a:rPr lang="pl-PL" sz="2600"/>
              <a:t>na </a:t>
            </a:r>
            <a:r>
              <a:rPr lang="pl-PL" sz="2600" dirty="0"/>
              <a:t>Zjazd Katedr Marketingu</a:t>
            </a:r>
            <a:r>
              <a:rPr lang="pl-PL" sz="2600"/>
              <a:t>, Handlu</a:t>
            </a:r>
            <a:br>
              <a:rPr lang="pl-PL" sz="2600"/>
            </a:br>
            <a:r>
              <a:rPr lang="pl-PL" sz="2600"/>
              <a:t>i </a:t>
            </a:r>
            <a:r>
              <a:rPr lang="pl-PL" sz="2600" dirty="0"/>
              <a:t>Konsumpcji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5699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25C32-1644-E793-FDC2-6857DB2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3" y="200967"/>
            <a:ext cx="4165242" cy="1764993"/>
          </a:xfrm>
        </p:spPr>
        <p:txBody>
          <a:bodyPr anchor="ctr">
            <a:normAutofit/>
          </a:bodyPr>
          <a:lstStyle/>
          <a:p>
            <a:r>
              <a:rPr lang="pl-PL" sz="2500" dirty="0"/>
              <a:t>Konkurs im. prof. Romana Głowackiego na najlepszą pracę magisterską i licencjacką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C5ED9-BBEE-179E-FAB1-6EC9F439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pl-PL" sz="2500" dirty="0"/>
              <a:t>VIII edycja konkursu</a:t>
            </a:r>
          </a:p>
          <a:p>
            <a:r>
              <a:rPr lang="pl-PL" sz="2500" dirty="0"/>
              <a:t>Liczba prac zakwalifikowanych </a:t>
            </a:r>
            <a:r>
              <a:rPr lang="pl-PL" sz="2500"/>
              <a:t>do konkursu</a:t>
            </a:r>
            <a:br>
              <a:rPr lang="pl-PL" sz="2500"/>
            </a:br>
            <a:r>
              <a:rPr lang="pl-PL" sz="2500"/>
              <a:t>w </a:t>
            </a:r>
            <a:r>
              <a:rPr lang="pl-PL" sz="2500" dirty="0"/>
              <a:t>ostatnich latach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688C39F-83E4-2774-4640-030D02124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85448"/>
              </p:ext>
            </p:extLst>
          </p:nvPr>
        </p:nvGraphicFramePr>
        <p:xfrm>
          <a:off x="630936" y="2290935"/>
          <a:ext cx="10917936" cy="424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31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25C32-1644-E793-FDC2-6857DB2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4" y="329184"/>
            <a:ext cx="6891528" cy="1453896"/>
          </a:xfrm>
        </p:spPr>
        <p:txBody>
          <a:bodyPr anchor="b">
            <a:normAutofit/>
          </a:bodyPr>
          <a:lstStyle/>
          <a:p>
            <a:r>
              <a:rPr lang="pl-PL" sz="3800" dirty="0"/>
              <a:t>Konkurs im. prof. </a:t>
            </a:r>
            <a:r>
              <a:rPr lang="pl-PL" sz="3800"/>
              <a:t>Teresy Taranko</a:t>
            </a:r>
            <a:br>
              <a:rPr lang="pl-PL" sz="3800"/>
            </a:br>
            <a:r>
              <a:rPr lang="pl-PL" sz="3800"/>
              <a:t>na </a:t>
            </a:r>
            <a:r>
              <a:rPr lang="pl-PL" sz="3800" dirty="0"/>
              <a:t>najlepszą rozprawę doktorską</a:t>
            </a:r>
          </a:p>
        </p:txBody>
      </p:sp>
      <p:pic>
        <p:nvPicPr>
          <p:cNvPr id="8" name="Picture 7" descr="Mikroskop laboratoryjny">
            <a:extLst>
              <a:ext uri="{FF2B5EF4-FFF2-40B4-BE49-F238E27FC236}">
                <a16:creationId xmlns:a16="http://schemas.microsoft.com/office/drawing/2014/main" id="{ED19E80D-5F76-BE35-5DB3-D55EBDB31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4" r="19875" b="-1"/>
          <a:stretch/>
        </p:blipFill>
        <p:spPr>
          <a:xfrm>
            <a:off x="-612948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05C5227-053D-A00F-C638-5A904F67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5" y="2568761"/>
            <a:ext cx="7506118" cy="4177299"/>
          </a:xfrm>
        </p:spPr>
        <p:txBody>
          <a:bodyPr>
            <a:normAutofit lnSpcReduction="10000"/>
          </a:bodyPr>
          <a:lstStyle/>
          <a:p>
            <a:r>
              <a:rPr lang="pl-PL" sz="2200"/>
              <a:t>II edycje konkursu (druga w toku)</a:t>
            </a:r>
          </a:p>
          <a:p>
            <a:r>
              <a:rPr lang="pl-PL" sz="2200"/>
              <a:t>Laureaci I edycji:</a:t>
            </a:r>
          </a:p>
          <a:p>
            <a:pPr marL="269875" indent="0">
              <a:spcBef>
                <a:spcPts val="1800"/>
              </a:spcBef>
              <a:buNone/>
            </a:pPr>
            <a:r>
              <a:rPr lang="pl-PL" sz="2200"/>
              <a:t>I miejsce - </a:t>
            </a:r>
            <a:r>
              <a:rPr lang="pl-PL" sz="2200" b="1"/>
              <a:t>dr Aneta Disterheft</a:t>
            </a:r>
            <a:r>
              <a:rPr lang="pl-PL" sz="2200"/>
              <a:t>:</a:t>
            </a:r>
            <a:r>
              <a:rPr lang="pl-PL" sz="2200" b="1"/>
              <a:t> </a:t>
            </a:r>
            <a:r>
              <a:rPr lang="pl-PL" sz="2200" i="1"/>
              <a:t>Badania neuromarketingowe w przewidywaniu intencji zakupowych</a:t>
            </a:r>
            <a:r>
              <a:rPr lang="pl-PL" sz="2200"/>
              <a:t>, promotor rozprawy:</a:t>
            </a:r>
            <a:br>
              <a:rPr lang="pl-PL" sz="2200"/>
            </a:br>
            <a:r>
              <a:rPr lang="pl-PL" sz="2200"/>
              <a:t>dr hab. Ewa Jerzyk, prof. UEP</a:t>
            </a:r>
          </a:p>
          <a:p>
            <a:pPr marL="269875" indent="0">
              <a:spcBef>
                <a:spcPts val="1800"/>
              </a:spcBef>
              <a:buNone/>
            </a:pPr>
            <a:r>
              <a:rPr lang="pl-PL" sz="2200"/>
              <a:t>II miejsce - </a:t>
            </a:r>
            <a:r>
              <a:rPr lang="pl-PL" sz="2200" b="1"/>
              <a:t>dr Tomasz Zawadzki</a:t>
            </a:r>
            <a:r>
              <a:rPr lang="pl-PL" sz="2200"/>
              <a:t>: </a:t>
            </a:r>
            <a:r>
              <a:rPr lang="pl-PL" sz="2200" i="1"/>
              <a:t>Wykorzystanie innowacji marketingowych w budowaniu przewagi konkurencyjnej stacji paliw w Polsce</a:t>
            </a:r>
            <a:r>
              <a:rPr lang="pl-PL" sz="2200"/>
              <a:t>, promotor rozprawy: dr hab. Jan Mikołajczyk, prof. UEP</a:t>
            </a:r>
          </a:p>
          <a:p>
            <a:pPr marL="269875" indent="0">
              <a:spcBef>
                <a:spcPts val="1800"/>
              </a:spcBef>
              <a:buNone/>
            </a:pPr>
            <a:r>
              <a:rPr lang="pl-PL" sz="2200"/>
              <a:t>III miejsce - </a:t>
            </a:r>
            <a:r>
              <a:rPr lang="pl-PL" sz="2200" b="1"/>
              <a:t>dr Monika Ratajczyk</a:t>
            </a:r>
            <a:r>
              <a:rPr lang="pl-PL" sz="2200"/>
              <a:t>: </a:t>
            </a:r>
            <a:r>
              <a:rPr lang="pl-PL" sz="2200" i="1"/>
              <a:t>Wpływ opakowania</a:t>
            </a:r>
            <a:br>
              <a:rPr lang="pl-PL" sz="2200" i="1"/>
            </a:br>
            <a:r>
              <a:rPr lang="pl-PL" sz="2200" i="1"/>
              <a:t>na decyzje zakupowe młodych konsumentów</a:t>
            </a:r>
            <a:r>
              <a:rPr lang="pl-PL" sz="2200"/>
              <a:t>, promotor rozprawy: dr hab. Radosław Mącik, prof. UMCS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408144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25C32-1644-E793-FDC2-6857DB2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849" y="215431"/>
            <a:ext cx="5801917" cy="1675198"/>
          </a:xfrm>
        </p:spPr>
        <p:txBody>
          <a:bodyPr anchor="b">
            <a:normAutofit fontScale="90000"/>
          </a:bodyPr>
          <a:lstStyle/>
          <a:p>
            <a:r>
              <a:rPr lang="pl-PL" sz="4000" dirty="0"/>
              <a:t>Konkurs na najlepszy artykuł lub rozdział przygotowany na Zjazd Katedr</a:t>
            </a:r>
          </a:p>
        </p:txBody>
      </p:sp>
      <p:pic>
        <p:nvPicPr>
          <p:cNvPr id="13" name="Graphic 12" descr="Podium">
            <a:extLst>
              <a:ext uri="{FF2B5EF4-FFF2-40B4-BE49-F238E27FC236}">
                <a16:creationId xmlns:a16="http://schemas.microsoft.com/office/drawing/2014/main" id="{3CD2DED0-4AD6-44BA-451F-CCB8797D7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241" y="121640"/>
            <a:ext cx="1198532" cy="1198532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AC53D61-A144-B6D2-F958-C13EB2E4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1" y="2136508"/>
            <a:ext cx="6845684" cy="4599851"/>
          </a:xfrm>
        </p:spPr>
        <p:txBody>
          <a:bodyPr>
            <a:noAutofit/>
          </a:bodyPr>
          <a:lstStyle/>
          <a:p>
            <a:r>
              <a:rPr lang="pl-PL" sz="2200" dirty="0"/>
              <a:t>II edycje konkursu (druga w toku)</a:t>
            </a:r>
          </a:p>
          <a:p>
            <a:r>
              <a:rPr lang="pl-PL" sz="2200" dirty="0"/>
              <a:t>Laureaci I edycji:</a:t>
            </a:r>
          </a:p>
          <a:p>
            <a:pPr marL="269875" indent="0">
              <a:spcBef>
                <a:spcPts val="1800"/>
              </a:spcBef>
              <a:buNone/>
            </a:pPr>
            <a:r>
              <a:rPr lang="pl-PL" sz="2200" dirty="0"/>
              <a:t>I miejsce - </a:t>
            </a:r>
            <a:r>
              <a:rPr lang="pl-PL" sz="2200" b="1" dirty="0"/>
              <a:t>dr Elżbieta Wąsowicz</a:t>
            </a:r>
            <a:r>
              <a:rPr lang="pl-PL" sz="2200"/>
              <a:t>: </a:t>
            </a:r>
            <a:r>
              <a:rPr lang="pl-PL" sz="2200" i="1"/>
              <a:t>Cultural </a:t>
            </a:r>
            <a:r>
              <a:rPr lang="pl-PL" sz="2200" i="1" dirty="0" err="1"/>
              <a:t>Determinants</a:t>
            </a:r>
            <a:r>
              <a:rPr lang="pl-PL" sz="2200" i="1" dirty="0"/>
              <a:t> of </a:t>
            </a:r>
            <a:r>
              <a:rPr lang="pl-PL" sz="2200" i="1" dirty="0" err="1"/>
              <a:t>Social</a:t>
            </a:r>
            <a:r>
              <a:rPr lang="pl-PL" sz="2200" i="1" dirty="0"/>
              <a:t> Media </a:t>
            </a:r>
            <a:r>
              <a:rPr lang="pl-PL" sz="2200" i="1" dirty="0" err="1"/>
              <a:t>Use</a:t>
            </a:r>
            <a:r>
              <a:rPr lang="pl-PL" sz="2200" i="1" dirty="0"/>
              <a:t> in </a:t>
            </a:r>
            <a:r>
              <a:rPr lang="pl-PL" sz="2200" i="1"/>
              <a:t>World Markets</a:t>
            </a:r>
            <a:endParaRPr lang="pl-PL" sz="2200" dirty="0"/>
          </a:p>
          <a:p>
            <a:pPr marL="269875" indent="0">
              <a:spcBef>
                <a:spcPts val="1800"/>
              </a:spcBef>
              <a:buNone/>
            </a:pPr>
            <a:r>
              <a:rPr lang="pl-PL" sz="2200" dirty="0"/>
              <a:t>II miejsce - </a:t>
            </a:r>
            <a:r>
              <a:rPr lang="pl-PL" sz="2200" b="1" dirty="0"/>
              <a:t>dr Łukasz Wróblewski</a:t>
            </a:r>
            <a:r>
              <a:rPr lang="pl-PL" sz="2200" dirty="0"/>
              <a:t>, </a:t>
            </a:r>
            <a:r>
              <a:rPr lang="pl-PL" sz="2200" b="1" dirty="0"/>
              <a:t>dr hab. Katarzyna Bilińska, prof. UE, dr Mateusz Grzesiak</a:t>
            </a:r>
            <a:r>
              <a:rPr lang="pl-PL" sz="2200"/>
              <a:t>: </a:t>
            </a:r>
            <a:r>
              <a:rPr lang="pl-PL" sz="2200" i="1"/>
              <a:t>Wpływ </a:t>
            </a:r>
            <a:r>
              <a:rPr lang="pl-PL" sz="2200" i="1" dirty="0"/>
              <a:t>potencjału internetowego tłumu na kapitał marki </a:t>
            </a:r>
            <a:r>
              <a:rPr lang="pl-PL" sz="2200" i="1"/>
              <a:t>instytucji kultury</a:t>
            </a:r>
            <a:endParaRPr lang="pl-PL" sz="2200" dirty="0"/>
          </a:p>
          <a:p>
            <a:pPr marL="269875" indent="0">
              <a:spcBef>
                <a:spcPts val="1800"/>
              </a:spcBef>
              <a:buNone/>
            </a:pPr>
            <a:r>
              <a:rPr lang="pl-PL" sz="2200" dirty="0"/>
              <a:t>III miejsce - </a:t>
            </a:r>
            <a:r>
              <a:rPr lang="pl-PL" sz="2200" b="1" dirty="0"/>
              <a:t>dr Katarzyna </a:t>
            </a:r>
            <a:r>
              <a:rPr lang="pl-PL" sz="2200" b="1" dirty="0" err="1"/>
              <a:t>Sanak</a:t>
            </a:r>
            <a:r>
              <a:rPr lang="pl-PL" sz="2200" b="1" dirty="0"/>
              <a:t>-Kosmowska</a:t>
            </a:r>
            <a:r>
              <a:rPr lang="pl-PL" sz="2200"/>
              <a:t>: </a:t>
            </a:r>
            <a:r>
              <a:rPr lang="pl-PL" sz="2200" i="1"/>
              <a:t>Ocena</a:t>
            </a:r>
            <a:br>
              <a:rPr lang="pl-PL" sz="2200" i="1"/>
            </a:br>
            <a:r>
              <a:rPr lang="pl-PL" sz="2200" i="1"/>
              <a:t>i </a:t>
            </a:r>
            <a:r>
              <a:rPr lang="pl-PL" sz="2200" i="1" dirty="0"/>
              <a:t>pamięć komunikatów marketingowych w </a:t>
            </a:r>
            <a:r>
              <a:rPr lang="pl-PL" sz="2200" i="1" err="1"/>
              <a:t>social</a:t>
            </a:r>
            <a:r>
              <a:rPr lang="pl-PL" sz="2200" i="1"/>
              <a:t> media </a:t>
            </a:r>
            <a:br>
              <a:rPr lang="pl-PL" sz="2200" i="1"/>
            </a:br>
            <a:r>
              <a:rPr lang="pl-PL" sz="2200" i="1"/>
              <a:t>- </a:t>
            </a:r>
            <a:r>
              <a:rPr lang="pl-PL" sz="2200" i="1" dirty="0"/>
              <a:t>badania w paradygmacie wstecznego </a:t>
            </a:r>
            <a:r>
              <a:rPr lang="pl-PL" sz="2200" i="1"/>
              <a:t>kształtowania pamięci</a:t>
            </a:r>
            <a:endParaRPr lang="pl-PL" sz="2200" dirty="0"/>
          </a:p>
          <a:p>
            <a:endParaRPr lang="pl-PL" sz="2400" dirty="0"/>
          </a:p>
        </p:txBody>
      </p:sp>
      <p:pic>
        <p:nvPicPr>
          <p:cNvPr id="15" name="Graphic 14" descr="Podium">
            <a:extLst>
              <a:ext uri="{FF2B5EF4-FFF2-40B4-BE49-F238E27FC236}">
                <a16:creationId xmlns:a16="http://schemas.microsoft.com/office/drawing/2014/main" id="{17C05683-56FC-4673-9A21-E765AD8D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ała układanka z jednym czerwonym kawałkiem">
            <a:extLst>
              <a:ext uri="{FF2B5EF4-FFF2-40B4-BE49-F238E27FC236}">
                <a16:creationId xmlns:a16="http://schemas.microsoft.com/office/drawing/2014/main" id="{93FE6027-2629-85BA-C405-3C18696AB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8" r="9600"/>
          <a:stretch/>
        </p:blipFill>
        <p:spPr>
          <a:xfrm>
            <a:off x="-1416817" y="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25C32-1644-E793-FDC2-6857DB28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304" y="147393"/>
            <a:ext cx="5646335" cy="1282805"/>
          </a:xfrm>
        </p:spPr>
        <p:txBody>
          <a:bodyPr>
            <a:normAutofit/>
          </a:bodyPr>
          <a:lstStyle/>
          <a:p>
            <a:r>
              <a:rPr lang="pl-PL" sz="4000" dirty="0"/>
              <a:t>Współpraca z otoczeniem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C5ED9-BBEE-179E-FAB1-6EC9F439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0" y="1577591"/>
            <a:ext cx="6106944" cy="49152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dirty="0"/>
              <a:t>Przygotowanie opinii </a:t>
            </a:r>
            <a:r>
              <a:rPr lang="pl-PL" sz="2400"/>
              <a:t>dotyczącej włączenia</a:t>
            </a:r>
            <a:br>
              <a:rPr lang="pl-PL" sz="2400"/>
            </a:br>
            <a:r>
              <a:rPr lang="pl-PL" sz="2400"/>
              <a:t>do </a:t>
            </a:r>
            <a:r>
              <a:rPr lang="pl-PL" sz="2400" dirty="0"/>
              <a:t>Zintegrowanego Systemu Kwalifikacji, kwalifikacji rynkowej pod nazwą: „Komunikowanie się za pomocą tworzenia, opowiadania i wysłuchiwania historii (</a:t>
            </a:r>
            <a:r>
              <a:rPr lang="pl-PL" sz="2400" dirty="0" err="1"/>
              <a:t>storytelling</a:t>
            </a:r>
            <a:r>
              <a:rPr lang="pl-PL" sz="2400" dirty="0"/>
              <a:t>)”, na prośbę </a:t>
            </a:r>
            <a:r>
              <a:rPr lang="pl-PL" sz="2400" b="0" i="0" u="none" strike="noStrike" baseline="0" dirty="0"/>
              <a:t>Ministerstwa Rozwoju Pracy i Technologii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dirty="0"/>
              <a:t>Udział Przedstawiciela </a:t>
            </a:r>
            <a:r>
              <a:rPr lang="pl-PL" sz="2400"/>
              <a:t>Zarządu PNTM</a:t>
            </a:r>
            <a:br>
              <a:rPr lang="pl-PL" sz="2400"/>
            </a:br>
            <a:r>
              <a:rPr lang="pl-PL" sz="2400"/>
              <a:t>w </a:t>
            </a:r>
            <a:r>
              <a:rPr lang="pl-PL" sz="2400" dirty="0"/>
              <a:t>pracach kapituły konkursu </a:t>
            </a:r>
            <a:r>
              <a:rPr lang="pl-PL" sz="2400" dirty="0" err="1"/>
              <a:t>Genius</a:t>
            </a:r>
            <a:r>
              <a:rPr lang="pl-PL" sz="2400" dirty="0"/>
              <a:t> </a:t>
            </a:r>
            <a:r>
              <a:rPr lang="pl-PL" sz="2400" dirty="0" err="1"/>
              <a:t>Universitatis</a:t>
            </a:r>
            <a:r>
              <a:rPr lang="pl-PL" sz="2400" dirty="0"/>
              <a:t> 2022, którego celem jest docenienie najlepszych kampanii marketingowych uczelni wyższych w Polsce</a:t>
            </a:r>
          </a:p>
        </p:txBody>
      </p:sp>
    </p:spTree>
    <p:extLst>
      <p:ext uri="{BB962C8B-B14F-4D97-AF65-F5344CB8AC3E}">
        <p14:creationId xmlns:p14="http://schemas.microsoft.com/office/powerpoint/2010/main" val="27729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8" y="371663"/>
            <a:ext cx="10410092" cy="707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latin typeface="+mj-lt"/>
                <a:ea typeface="+mj-ea"/>
                <a:cs typeface="+mj-cs"/>
              </a:rPr>
              <a:t>Liczba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członków</a:t>
            </a:r>
            <a:r>
              <a:rPr lang="en-US" kern="1200" dirty="0">
                <a:latin typeface="+mj-lt"/>
                <a:ea typeface="+mj-ea"/>
                <a:cs typeface="+mj-cs"/>
              </a:rPr>
              <a:t> PNTM w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kolejnych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latach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2759617-F0EF-0C5F-4263-7FAE28BFB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816729"/>
              </p:ext>
            </p:extLst>
          </p:nvPr>
        </p:nvGraphicFramePr>
        <p:xfrm>
          <a:off x="1045029" y="1183373"/>
          <a:ext cx="11048751" cy="45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67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F6086-1FE0-DA59-E95E-AE0D3CB8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693" y="3905833"/>
            <a:ext cx="5622614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Dziękujemy za uwagę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ymbol zastępczy zawartości 5" descr="Obraz zawierający tekst, na wolnym powietrzu, znak&#10;&#10;Opis wygenerowany automatycznie">
            <a:extLst>
              <a:ext uri="{FF2B5EF4-FFF2-40B4-BE49-F238E27FC236}">
                <a16:creationId xmlns:a16="http://schemas.microsoft.com/office/drawing/2014/main" id="{488EEAB3-F9A4-327D-11E3-281D83D9D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868" y="553454"/>
            <a:ext cx="9589432" cy="24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2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4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CEA825-240C-9B6C-0F1C-42C4DE2D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464" y="523082"/>
            <a:ext cx="6219090" cy="1451094"/>
          </a:xfrm>
        </p:spPr>
        <p:txBody>
          <a:bodyPr>
            <a:normAutofit/>
          </a:bodyPr>
          <a:lstStyle/>
          <a:p>
            <a:r>
              <a:rPr lang="pl-PL" dirty="0"/>
              <a:t>Struktura członków  PNTM na koniec 2022 roku</a:t>
            </a:r>
          </a:p>
        </p:txBody>
      </p:sp>
      <p:pic>
        <p:nvPicPr>
          <p:cNvPr id="1028" name="Picture 4" descr="Kup Członkowie grupy na Telegram od 0.99 zł - Instalajki.pl">
            <a:extLst>
              <a:ext uri="{FF2B5EF4-FFF2-40B4-BE49-F238E27FC236}">
                <a16:creationId xmlns:a16="http://schemas.microsoft.com/office/drawing/2014/main" id="{CB3433F5-D172-37BF-F9BD-9639C1ED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34" y="1918107"/>
            <a:ext cx="3195204" cy="31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C105D-B30B-8E57-6A30-CE848B217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464" y="2497257"/>
            <a:ext cx="6300316" cy="367970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111750" algn="r"/>
              </a:tabLst>
            </a:pPr>
            <a:r>
              <a:rPr lang="pl-PL" dirty="0"/>
              <a:t>Członkowie założyciele:	16</a:t>
            </a:r>
          </a:p>
          <a:p>
            <a:pPr marL="0" indent="0">
              <a:buNone/>
              <a:tabLst>
                <a:tab pos="5111750" algn="r"/>
              </a:tabLst>
            </a:pPr>
            <a:r>
              <a:rPr lang="pl-PL" dirty="0"/>
              <a:t>Członkowie honorowi:	6</a:t>
            </a:r>
          </a:p>
          <a:p>
            <a:pPr marL="0" indent="0">
              <a:buNone/>
              <a:tabLst>
                <a:tab pos="5111750" algn="r"/>
              </a:tabLst>
            </a:pPr>
            <a:r>
              <a:rPr lang="pl-PL" dirty="0"/>
              <a:t>Członkowie zwyczajni:	210</a:t>
            </a:r>
          </a:p>
          <a:p>
            <a:pPr marL="0" indent="0">
              <a:buNone/>
              <a:tabLst>
                <a:tab pos="5111750" algn="r"/>
              </a:tabLst>
            </a:pPr>
            <a:r>
              <a:rPr lang="pl-PL" dirty="0"/>
              <a:t>Członkowie wspierający:	4</a:t>
            </a:r>
          </a:p>
          <a:p>
            <a:pPr marL="0" indent="0">
              <a:buNone/>
              <a:tabLst>
                <a:tab pos="4032250" algn="r"/>
                <a:tab pos="5111750" algn="r"/>
              </a:tabLst>
            </a:pPr>
            <a:r>
              <a:rPr lang="pl-PL" dirty="0"/>
              <a:t>	</a:t>
            </a:r>
            <a:r>
              <a:rPr lang="pl-PL" dirty="0">
                <a:solidFill>
                  <a:srgbClr val="015F5F"/>
                </a:solidFill>
              </a:rPr>
              <a:t>Łącznie:	</a:t>
            </a:r>
            <a:r>
              <a:rPr lang="pl-PL" b="1" dirty="0">
                <a:solidFill>
                  <a:srgbClr val="015F5F"/>
                </a:solidFill>
              </a:rPr>
              <a:t>236</a:t>
            </a:r>
          </a:p>
        </p:txBody>
      </p:sp>
    </p:spTree>
    <p:extLst>
      <p:ext uri="{BB962C8B-B14F-4D97-AF65-F5344CB8AC3E}">
        <p14:creationId xmlns:p14="http://schemas.microsoft.com/office/powerpoint/2010/main" val="366963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735B603-BD22-0509-DF41-614F1B7A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30"/>
          <a:stretch/>
        </p:blipFill>
        <p:spPr>
          <a:xfrm>
            <a:off x="4464685" y="1414302"/>
            <a:ext cx="7721190" cy="402939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10" y="2008414"/>
            <a:ext cx="4620584" cy="17467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Przewaga kobiet</a:t>
            </a:r>
            <a:br>
              <a:rPr lang="pl-PL"/>
            </a:br>
            <a:r>
              <a:rPr lang="pl-PL"/>
              <a:t>w </a:t>
            </a:r>
            <a:r>
              <a:rPr lang="pl-PL" dirty="0"/>
              <a:t>PNTM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709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09" y="298845"/>
            <a:ext cx="8965567" cy="742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kern="1200">
                <a:latin typeface="+mj-lt"/>
                <a:ea typeface="+mj-ea"/>
                <a:cs typeface="+mj-cs"/>
              </a:rPr>
              <a:t>Stopnie i tytuły naukowe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DE0A2B3-9221-96B4-3CB5-0C436CD9C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49062"/>
              </p:ext>
            </p:extLst>
          </p:nvPr>
        </p:nvGraphicFramePr>
        <p:xfrm>
          <a:off x="220367" y="2014313"/>
          <a:ext cx="6339840" cy="455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17F3D221-D69B-411A-B1E4-8D32635C2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077345"/>
              </p:ext>
            </p:extLst>
          </p:nvPr>
        </p:nvGraphicFramePr>
        <p:xfrm>
          <a:off x="7239000" y="1233624"/>
          <a:ext cx="4953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22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0" y="2130878"/>
            <a:ext cx="4620584" cy="17308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Wielkopolska rządzi w PNTM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Wykres 1">
                <a:extLst>
                  <a:ext uri="{FF2B5EF4-FFF2-40B4-BE49-F238E27FC236}">
                    <a16:creationId xmlns:a16="http://schemas.microsoft.com/office/drawing/2014/main" id="{3B506C3E-BFF1-9642-C4AD-442C4824EE2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01358713"/>
                  </p:ext>
                </p:extLst>
              </p:nvPr>
            </p:nvGraphicFramePr>
            <p:xfrm>
              <a:off x="5477608" y="0"/>
              <a:ext cx="6711344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Wykres 1">
                <a:extLst>
                  <a:ext uri="{FF2B5EF4-FFF2-40B4-BE49-F238E27FC236}">
                    <a16:creationId xmlns:a16="http://schemas.microsoft.com/office/drawing/2014/main" id="{3B506C3E-BFF1-9642-C4AD-442C4824EE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7608" y="0"/>
                <a:ext cx="6711344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33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09" y="0"/>
            <a:ext cx="8965567" cy="13077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Liczba członków reprezentujących ośrodki z </a:t>
            </a:r>
            <a:r>
              <a:rPr lang="pl-PL" sz="4800" dirty="0"/>
              <a:t>32</a:t>
            </a:r>
            <a:r>
              <a:rPr lang="pl-PL" dirty="0"/>
              <a:t> miast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C5E095C-BE04-B80D-5D8F-3FF98628D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420417"/>
              </p:ext>
            </p:extLst>
          </p:nvPr>
        </p:nvGraphicFramePr>
        <p:xfrm>
          <a:off x="636105" y="1340638"/>
          <a:ext cx="10828460" cy="481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C24969E-2E9C-653C-BA09-3A81A790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6191439"/>
            <a:ext cx="11847444" cy="666559"/>
          </a:xfrm>
        </p:spPr>
        <p:txBody>
          <a:bodyPr>
            <a:noAutofit/>
          </a:bodyPr>
          <a:lstStyle/>
          <a:p>
            <a:pPr marL="179388" indent="-179388">
              <a:lnSpc>
                <a:spcPct val="100000"/>
              </a:lnSpc>
              <a:buNone/>
            </a:pPr>
            <a:r>
              <a:rPr lang="pl-PL" sz="1800"/>
              <a:t>*	Dąbrowa Górnicza, Białystok, Bielsko-Biała, Gliwice, Biała Podlaska, Bratysława, Bydgoszcz, Chorzów, Gdynia, Gniezno,   Gorzów Wielkopolski, Kielce, Krosno, Kwidzyn, Leszno, Nowy Sącz, Olsztyn, Opole, Środa Wielkopolska, Toruń, Zielona Góra</a:t>
            </a:r>
          </a:p>
        </p:txBody>
      </p:sp>
    </p:spTree>
    <p:extLst>
      <p:ext uri="{BB962C8B-B14F-4D97-AF65-F5344CB8AC3E}">
        <p14:creationId xmlns:p14="http://schemas.microsoft.com/office/powerpoint/2010/main" val="301589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509762"/>
            <a:ext cx="4576898" cy="18384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dirty="0"/>
              <a:t>W </a:t>
            </a:r>
            <a:r>
              <a:rPr lang="pl-PL"/>
              <a:t>PNTM reprezentanci</a:t>
            </a:r>
            <a:br>
              <a:rPr lang="pl-PL"/>
            </a:br>
            <a:r>
              <a:rPr lang="pl-PL" sz="5300"/>
              <a:t>57</a:t>
            </a:r>
            <a:r>
              <a:rPr lang="pl-PL"/>
              <a:t> </a:t>
            </a:r>
            <a:r>
              <a:rPr lang="pl-PL" dirty="0" err="1"/>
              <a:t>uczelnni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7C11E6F-1516-4E49-9135-988295E21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796600"/>
              </p:ext>
            </p:extLst>
          </p:nvPr>
        </p:nvGraphicFramePr>
        <p:xfrm>
          <a:off x="4508863" y="0"/>
          <a:ext cx="768008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37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akcesoria, zrzut ekranu&#10;&#10;Opis wygenerowany automatycznie">
            <a:extLst>
              <a:ext uri="{FF2B5EF4-FFF2-40B4-BE49-F238E27FC236}">
                <a16:creationId xmlns:a16="http://schemas.microsoft.com/office/drawing/2014/main" id="{C255599B-F7BC-1F68-9DD1-03E94D22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53" y="1637568"/>
            <a:ext cx="10178953" cy="511492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0AA112D-BACA-A283-A778-787AA7B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0" y="298845"/>
            <a:ext cx="9592584" cy="742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 err="1">
                <a:latin typeface="+mj-lt"/>
                <a:ea typeface="+mj-ea"/>
                <a:cs typeface="+mj-cs"/>
              </a:rPr>
              <a:t>Imiona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popularne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wśród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członków</a:t>
            </a:r>
            <a:r>
              <a:rPr lang="en-US" kern="1200" dirty="0">
                <a:latin typeface="+mj-lt"/>
                <a:ea typeface="+mj-ea"/>
                <a:cs typeface="+mj-cs"/>
              </a:rPr>
              <a:t> PNTM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4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663</Words>
  <Application>Microsoft Office PowerPoint</Application>
  <PresentationFormat>Panoramiczny</PresentationFormat>
  <Paragraphs>74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Jak się rozwijaliśmy?</vt:lpstr>
      <vt:lpstr>Liczba członków PNTM w kolejnych latach</vt:lpstr>
      <vt:lpstr>Struktura członków  PNTM na koniec 2022 roku</vt:lpstr>
      <vt:lpstr>Przewaga kobiet w PNTM</vt:lpstr>
      <vt:lpstr>Stopnie i tytuły naukowe</vt:lpstr>
      <vt:lpstr>Wielkopolska rządzi w PNTM</vt:lpstr>
      <vt:lpstr>Liczba członków reprezentujących ośrodki z 32 miast</vt:lpstr>
      <vt:lpstr>W PNTM reprezentanci 57 uczelnni</vt:lpstr>
      <vt:lpstr>Imiona popularne wśród członków PNTM</vt:lpstr>
      <vt:lpstr>Modalny członek PNTM – a właściwie: członkini</vt:lpstr>
      <vt:lpstr>Seminaria naukowe PNTM</vt:lpstr>
      <vt:lpstr>PNTM patronem lub współorganizatorem 49 konferencji i seminariów</vt:lpstr>
      <vt:lpstr>Promocja działalności naukowej członków PNTM</vt:lpstr>
      <vt:lpstr>Kodeks środowiska naukowego marketingu</vt:lpstr>
      <vt:lpstr>Konkursy organizowane przez PNTM</vt:lpstr>
      <vt:lpstr>Konkurs im. prof. Romana Głowackiego na najlepszą pracę magisterską i licencjacką</vt:lpstr>
      <vt:lpstr>Konkurs im. prof. Teresy Taranko na najlepszą rozprawę doktorską</vt:lpstr>
      <vt:lpstr>Konkurs na najlepszy artykuł lub rozdział przygotowany na Zjazd Katedr</vt:lpstr>
      <vt:lpstr>Współpraca z otoczeniem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się rozwijaliśmy?</dc:title>
  <dc:creator>Edyta Rudawska</dc:creator>
  <cp:lastModifiedBy>Agnieszka Żbikowska</cp:lastModifiedBy>
  <cp:revision>19</cp:revision>
  <dcterms:created xsi:type="dcterms:W3CDTF">2023-04-25T17:21:37Z</dcterms:created>
  <dcterms:modified xsi:type="dcterms:W3CDTF">2023-05-14T19:56:11Z</dcterms:modified>
</cp:coreProperties>
</file>