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9" r:id="rId6"/>
    <p:sldId id="266" r:id="rId7"/>
    <p:sldId id="268" r:id="rId8"/>
    <p:sldId id="270" r:id="rId9"/>
    <p:sldId id="280" r:id="rId10"/>
    <p:sldId id="259" r:id="rId11"/>
    <p:sldId id="271" r:id="rId12"/>
    <p:sldId id="273" r:id="rId13"/>
    <p:sldId id="274" r:id="rId14"/>
    <p:sldId id="279" r:id="rId15"/>
    <p:sldId id="275" r:id="rId16"/>
    <p:sldId id="276" r:id="rId17"/>
    <p:sldId id="260" r:id="rId18"/>
    <p:sldId id="261" r:id="rId19"/>
    <p:sldId id="277" r:id="rId20"/>
    <p:sldId id="282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98"/>
    <p:restoredTop sz="86068" autoAdjust="0"/>
  </p:normalViewPr>
  <p:slideViewPr>
    <p:cSldViewPr snapToGrid="0">
      <p:cViewPr varScale="1">
        <p:scale>
          <a:sx n="55" d="100"/>
          <a:sy n="55" d="100"/>
        </p:scale>
        <p:origin x="-108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C371E-7A81-4DE1-BB0E-D25E1BCB0A4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C5B6804-60A5-4C68-B40E-FE586FEB0D18}">
      <dgm:prSet phldrT="[Tekst]" custT="1"/>
      <dgm:spPr/>
      <dgm:t>
        <a:bodyPr/>
        <a:lstStyle/>
        <a:p>
          <a:r>
            <a:rPr lang="pl-PL" sz="2600" b="1" dirty="0" smtClean="0"/>
            <a:t>FGI</a:t>
          </a:r>
          <a:endParaRPr lang="pl-PL" sz="2600" b="1" dirty="0"/>
        </a:p>
      </dgm:t>
    </dgm:pt>
    <dgm:pt modelId="{D8ADAE4D-905A-4CA4-B035-FADD24C0175C}" type="parTrans" cxnId="{6AA0937D-4920-4A2D-AF94-4E2639682489}">
      <dgm:prSet/>
      <dgm:spPr/>
      <dgm:t>
        <a:bodyPr/>
        <a:lstStyle/>
        <a:p>
          <a:endParaRPr lang="pl-PL"/>
        </a:p>
      </dgm:t>
    </dgm:pt>
    <dgm:pt modelId="{B9D0F2B9-5D77-4AA0-93A8-B822715F7BC0}" type="sibTrans" cxnId="{6AA0937D-4920-4A2D-AF94-4E2639682489}">
      <dgm:prSet/>
      <dgm:spPr/>
      <dgm:t>
        <a:bodyPr/>
        <a:lstStyle/>
        <a:p>
          <a:endParaRPr lang="pl-PL"/>
        </a:p>
      </dgm:t>
    </dgm:pt>
    <dgm:pt modelId="{70C77F86-EDBD-45C4-B6AE-3A3379765C1D}">
      <dgm:prSet phldrT="[Tekst]"/>
      <dgm:spPr/>
      <dgm:t>
        <a:bodyPr anchor="ctr" anchorCtr="0"/>
        <a:lstStyle/>
        <a:p>
          <a:r>
            <a:rPr lang="pl-PL" i="0" dirty="0" smtClean="0">
              <a:latin typeface="+mn-lt"/>
            </a:rPr>
            <a:t>Komponenty</a:t>
          </a:r>
          <a:endParaRPr lang="pl-PL" dirty="0">
            <a:latin typeface="+mn-lt"/>
          </a:endParaRPr>
        </a:p>
      </dgm:t>
    </dgm:pt>
    <dgm:pt modelId="{087B2420-9118-4F7E-9A58-489F95D84C8B}" type="parTrans" cxnId="{0FE75F62-E943-4F60-AA1D-F0AF6F1DE69E}">
      <dgm:prSet/>
      <dgm:spPr/>
      <dgm:t>
        <a:bodyPr/>
        <a:lstStyle/>
        <a:p>
          <a:endParaRPr lang="pl-PL"/>
        </a:p>
      </dgm:t>
    </dgm:pt>
    <dgm:pt modelId="{84CC023E-267E-4E54-9580-DEE8D169CE65}" type="sibTrans" cxnId="{0FE75F62-E943-4F60-AA1D-F0AF6F1DE69E}">
      <dgm:prSet/>
      <dgm:spPr/>
      <dgm:t>
        <a:bodyPr/>
        <a:lstStyle/>
        <a:p>
          <a:endParaRPr lang="pl-PL"/>
        </a:p>
      </dgm:t>
    </dgm:pt>
    <dgm:pt modelId="{EAE9A96A-8314-4D18-83D5-CD21C048BA57}">
      <dgm:prSet phldrT="[Tekst]" custT="1"/>
      <dgm:spPr/>
      <dgm:t>
        <a:bodyPr/>
        <a:lstStyle/>
        <a:p>
          <a:r>
            <a:rPr lang="pl-PL" sz="2600" b="1" dirty="0" smtClean="0"/>
            <a:t>Panel ekspercki</a:t>
          </a:r>
          <a:endParaRPr lang="pl-PL" sz="2600" b="1" dirty="0"/>
        </a:p>
      </dgm:t>
    </dgm:pt>
    <dgm:pt modelId="{D74CB98A-6B09-4DB4-AC73-5B6738C5DEDA}" type="parTrans" cxnId="{7C79BE35-BCA5-4BB2-99A4-1EF9C5D6EAEC}">
      <dgm:prSet/>
      <dgm:spPr/>
      <dgm:t>
        <a:bodyPr/>
        <a:lstStyle/>
        <a:p>
          <a:endParaRPr lang="pl-PL"/>
        </a:p>
      </dgm:t>
    </dgm:pt>
    <dgm:pt modelId="{BB9212D9-92AA-47FE-AB92-66742F0856B8}" type="sibTrans" cxnId="{7C79BE35-BCA5-4BB2-99A4-1EF9C5D6EAEC}">
      <dgm:prSet/>
      <dgm:spPr/>
      <dgm:t>
        <a:bodyPr/>
        <a:lstStyle/>
        <a:p>
          <a:endParaRPr lang="pl-PL"/>
        </a:p>
      </dgm:t>
    </dgm:pt>
    <dgm:pt modelId="{31720286-9D5D-477C-B796-9272B9E07EE6}">
      <dgm:prSet phldrT="[Tekst]"/>
      <dgm:spPr/>
      <dgm:t>
        <a:bodyPr anchor="ctr" anchorCtr="0"/>
        <a:lstStyle/>
        <a:p>
          <a:r>
            <a:rPr lang="pl-PL" dirty="0" smtClean="0"/>
            <a:t>Wymiary</a:t>
          </a:r>
          <a:endParaRPr lang="pl-PL" dirty="0"/>
        </a:p>
      </dgm:t>
    </dgm:pt>
    <dgm:pt modelId="{2992EE8B-BBBB-419C-8864-BAD2793DCAA8}" type="parTrans" cxnId="{814322FE-A7D5-40B3-8047-377280F4F058}">
      <dgm:prSet/>
      <dgm:spPr/>
      <dgm:t>
        <a:bodyPr/>
        <a:lstStyle/>
        <a:p>
          <a:endParaRPr lang="pl-PL"/>
        </a:p>
      </dgm:t>
    </dgm:pt>
    <dgm:pt modelId="{D9D2073F-3FE3-4B39-A103-2DC3A0D984B0}" type="sibTrans" cxnId="{814322FE-A7D5-40B3-8047-377280F4F058}">
      <dgm:prSet/>
      <dgm:spPr/>
      <dgm:t>
        <a:bodyPr/>
        <a:lstStyle/>
        <a:p>
          <a:endParaRPr lang="pl-PL"/>
        </a:p>
      </dgm:t>
    </dgm:pt>
    <dgm:pt modelId="{671A3196-86B0-4E9E-9E0A-6EC5357CA7F1}">
      <dgm:prSet phldrT="[Tekst]" custT="1"/>
      <dgm:spPr/>
      <dgm:t>
        <a:bodyPr/>
        <a:lstStyle/>
        <a:p>
          <a:r>
            <a:rPr lang="pl-PL" sz="2600" b="1" dirty="0" smtClean="0"/>
            <a:t>CAWI</a:t>
          </a:r>
          <a:endParaRPr lang="pl-PL" sz="2600" b="1" dirty="0"/>
        </a:p>
      </dgm:t>
    </dgm:pt>
    <dgm:pt modelId="{88CCCD87-17C7-4279-8D10-4D1E5B06BEA9}" type="parTrans" cxnId="{7E3C630A-BB7A-4B51-8249-D3FDDDB4AF13}">
      <dgm:prSet/>
      <dgm:spPr/>
      <dgm:t>
        <a:bodyPr/>
        <a:lstStyle/>
        <a:p>
          <a:endParaRPr lang="pl-PL"/>
        </a:p>
      </dgm:t>
    </dgm:pt>
    <dgm:pt modelId="{89523914-E1AB-4240-8BE6-A0239DA8DF23}" type="sibTrans" cxnId="{7E3C630A-BB7A-4B51-8249-D3FDDDB4AF13}">
      <dgm:prSet/>
      <dgm:spPr/>
      <dgm:t>
        <a:bodyPr/>
        <a:lstStyle/>
        <a:p>
          <a:endParaRPr lang="pl-PL"/>
        </a:p>
      </dgm:t>
    </dgm:pt>
    <dgm:pt modelId="{03E7BE1A-292E-449C-88D3-E1F9FCB44801}">
      <dgm:prSet phldrT="[Tekst]"/>
      <dgm:spPr/>
      <dgm:t>
        <a:bodyPr anchor="ctr" anchorCtr="0"/>
        <a:lstStyle/>
        <a:p>
          <a:r>
            <a:rPr lang="pl-PL" dirty="0" smtClean="0"/>
            <a:t>Model akceptacji</a:t>
          </a:r>
          <a:endParaRPr lang="pl-PL" dirty="0"/>
        </a:p>
      </dgm:t>
    </dgm:pt>
    <dgm:pt modelId="{EE4D568D-640F-4F69-B044-8037E37B56CD}" type="parTrans" cxnId="{C0DB028E-DBCE-45CD-955A-272F52A58832}">
      <dgm:prSet/>
      <dgm:spPr/>
      <dgm:t>
        <a:bodyPr/>
        <a:lstStyle/>
        <a:p>
          <a:endParaRPr lang="pl-PL"/>
        </a:p>
      </dgm:t>
    </dgm:pt>
    <dgm:pt modelId="{13A6B91D-DD63-4735-8531-58126039C1CC}" type="sibTrans" cxnId="{C0DB028E-DBCE-45CD-955A-272F52A58832}">
      <dgm:prSet/>
      <dgm:spPr/>
      <dgm:t>
        <a:bodyPr/>
        <a:lstStyle/>
        <a:p>
          <a:endParaRPr lang="pl-PL"/>
        </a:p>
      </dgm:t>
    </dgm:pt>
    <dgm:pt modelId="{0AACBE65-57C5-4BCD-A760-E975B1181E49}" type="pres">
      <dgm:prSet presAssocID="{499C371E-7A81-4DE1-BB0E-D25E1BCB0A4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374B2CC-5B95-4821-90C7-7FB30FCBA66D}" type="pres">
      <dgm:prSet presAssocID="{AC5B6804-60A5-4C68-B40E-FE586FEB0D18}" presName="composite" presStyleCnt="0"/>
      <dgm:spPr/>
    </dgm:pt>
    <dgm:pt modelId="{A49D9EB6-C482-4632-B6D2-15C37BF3804D}" type="pres">
      <dgm:prSet presAssocID="{AC5B6804-60A5-4C68-B40E-FE586FEB0D1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80CFAA-BAC2-4DFF-92AB-BAA6A02EAC4B}" type="pres">
      <dgm:prSet presAssocID="{AC5B6804-60A5-4C68-B40E-FE586FEB0D18}" presName="parSh" presStyleLbl="node1" presStyleIdx="0" presStyleCnt="3"/>
      <dgm:spPr/>
      <dgm:t>
        <a:bodyPr/>
        <a:lstStyle/>
        <a:p>
          <a:endParaRPr lang="pl-PL"/>
        </a:p>
      </dgm:t>
    </dgm:pt>
    <dgm:pt modelId="{129B4314-6EF3-4C29-B11E-D80CAC72E0F4}" type="pres">
      <dgm:prSet presAssocID="{AC5B6804-60A5-4C68-B40E-FE586FEB0D1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0B1F20-246D-475E-B773-6329F95831EE}" type="pres">
      <dgm:prSet presAssocID="{B9D0F2B9-5D77-4AA0-93A8-B822715F7BC0}" presName="sibTrans" presStyleLbl="sibTrans2D1" presStyleIdx="0" presStyleCnt="2"/>
      <dgm:spPr/>
      <dgm:t>
        <a:bodyPr/>
        <a:lstStyle/>
        <a:p>
          <a:endParaRPr lang="pl-PL"/>
        </a:p>
      </dgm:t>
    </dgm:pt>
    <dgm:pt modelId="{F155551A-B3A4-48CB-B66F-D978D0A13AD2}" type="pres">
      <dgm:prSet presAssocID="{B9D0F2B9-5D77-4AA0-93A8-B822715F7BC0}" presName="connTx" presStyleLbl="sibTrans2D1" presStyleIdx="0" presStyleCnt="2"/>
      <dgm:spPr/>
      <dgm:t>
        <a:bodyPr/>
        <a:lstStyle/>
        <a:p>
          <a:endParaRPr lang="pl-PL"/>
        </a:p>
      </dgm:t>
    </dgm:pt>
    <dgm:pt modelId="{C218E518-C6F4-4854-9AF4-C2555AAB1709}" type="pres">
      <dgm:prSet presAssocID="{EAE9A96A-8314-4D18-83D5-CD21C048BA57}" presName="composite" presStyleCnt="0"/>
      <dgm:spPr/>
    </dgm:pt>
    <dgm:pt modelId="{7C458DA6-9CB7-4F36-98B0-4D956F43D964}" type="pres">
      <dgm:prSet presAssocID="{EAE9A96A-8314-4D18-83D5-CD21C048BA5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A9DFFC-0E98-44A7-B6B0-9E00EC6F779E}" type="pres">
      <dgm:prSet presAssocID="{EAE9A96A-8314-4D18-83D5-CD21C048BA57}" presName="parSh" presStyleLbl="node1" presStyleIdx="1" presStyleCnt="3"/>
      <dgm:spPr/>
      <dgm:t>
        <a:bodyPr/>
        <a:lstStyle/>
        <a:p>
          <a:endParaRPr lang="pl-PL"/>
        </a:p>
      </dgm:t>
    </dgm:pt>
    <dgm:pt modelId="{1798D8A9-0F23-4716-99B8-DD41A3018A32}" type="pres">
      <dgm:prSet presAssocID="{EAE9A96A-8314-4D18-83D5-CD21C048BA5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1AE66B-A6DD-4A55-92A5-E4F83F10AC61}" type="pres">
      <dgm:prSet presAssocID="{BB9212D9-92AA-47FE-AB92-66742F0856B8}" presName="sibTrans" presStyleLbl="sibTrans2D1" presStyleIdx="1" presStyleCnt="2"/>
      <dgm:spPr/>
      <dgm:t>
        <a:bodyPr/>
        <a:lstStyle/>
        <a:p>
          <a:endParaRPr lang="pl-PL"/>
        </a:p>
      </dgm:t>
    </dgm:pt>
    <dgm:pt modelId="{F6CAA3B1-1FE0-4E66-ACF3-CEAB170F20A0}" type="pres">
      <dgm:prSet presAssocID="{BB9212D9-92AA-47FE-AB92-66742F0856B8}" presName="connTx" presStyleLbl="sibTrans2D1" presStyleIdx="1" presStyleCnt="2"/>
      <dgm:spPr/>
      <dgm:t>
        <a:bodyPr/>
        <a:lstStyle/>
        <a:p>
          <a:endParaRPr lang="pl-PL"/>
        </a:p>
      </dgm:t>
    </dgm:pt>
    <dgm:pt modelId="{17969F0D-4085-403C-8532-9287D80CB39A}" type="pres">
      <dgm:prSet presAssocID="{671A3196-86B0-4E9E-9E0A-6EC5357CA7F1}" presName="composite" presStyleCnt="0"/>
      <dgm:spPr/>
    </dgm:pt>
    <dgm:pt modelId="{96C45BF7-F473-49C5-AC7E-56FFB2B69710}" type="pres">
      <dgm:prSet presAssocID="{671A3196-86B0-4E9E-9E0A-6EC5357CA7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39E632-2DB7-48C6-B849-1856C7EA7A28}" type="pres">
      <dgm:prSet presAssocID="{671A3196-86B0-4E9E-9E0A-6EC5357CA7F1}" presName="parSh" presStyleLbl="node1" presStyleIdx="2" presStyleCnt="3"/>
      <dgm:spPr/>
      <dgm:t>
        <a:bodyPr/>
        <a:lstStyle/>
        <a:p>
          <a:endParaRPr lang="pl-PL"/>
        </a:p>
      </dgm:t>
    </dgm:pt>
    <dgm:pt modelId="{860E6891-D373-47CF-8DE9-7595BFC724D5}" type="pres">
      <dgm:prSet presAssocID="{671A3196-86B0-4E9E-9E0A-6EC5357CA7F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DB028E-DBCE-45CD-955A-272F52A58832}" srcId="{671A3196-86B0-4E9E-9E0A-6EC5357CA7F1}" destId="{03E7BE1A-292E-449C-88D3-E1F9FCB44801}" srcOrd="0" destOrd="0" parTransId="{EE4D568D-640F-4F69-B044-8037E37B56CD}" sibTransId="{13A6B91D-DD63-4735-8531-58126039C1CC}"/>
    <dgm:cxn modelId="{7C79BE35-BCA5-4BB2-99A4-1EF9C5D6EAEC}" srcId="{499C371E-7A81-4DE1-BB0E-D25E1BCB0A46}" destId="{EAE9A96A-8314-4D18-83D5-CD21C048BA57}" srcOrd="1" destOrd="0" parTransId="{D74CB98A-6B09-4DB4-AC73-5B6738C5DEDA}" sibTransId="{BB9212D9-92AA-47FE-AB92-66742F0856B8}"/>
    <dgm:cxn modelId="{AC96947E-7676-4BA2-BC58-7074EA4B2305}" type="presOf" srcId="{03E7BE1A-292E-449C-88D3-E1F9FCB44801}" destId="{860E6891-D373-47CF-8DE9-7595BFC724D5}" srcOrd="0" destOrd="0" presId="urn:microsoft.com/office/officeart/2005/8/layout/process3"/>
    <dgm:cxn modelId="{380AD5A3-682B-419F-B3FA-3D7D3117CAE3}" type="presOf" srcId="{70C77F86-EDBD-45C4-B6AE-3A3379765C1D}" destId="{129B4314-6EF3-4C29-B11E-D80CAC72E0F4}" srcOrd="0" destOrd="0" presId="urn:microsoft.com/office/officeart/2005/8/layout/process3"/>
    <dgm:cxn modelId="{3C8B3789-D952-4897-B51C-168FC2E82C16}" type="presOf" srcId="{B9D0F2B9-5D77-4AA0-93A8-B822715F7BC0}" destId="{ED0B1F20-246D-475E-B773-6329F95831EE}" srcOrd="0" destOrd="0" presId="urn:microsoft.com/office/officeart/2005/8/layout/process3"/>
    <dgm:cxn modelId="{152E500D-5A31-4007-80B9-CFE10199F102}" type="presOf" srcId="{EAE9A96A-8314-4D18-83D5-CD21C048BA57}" destId="{77A9DFFC-0E98-44A7-B6B0-9E00EC6F779E}" srcOrd="1" destOrd="0" presId="urn:microsoft.com/office/officeart/2005/8/layout/process3"/>
    <dgm:cxn modelId="{A53F577A-AC04-4554-8A6F-E1C47B9EEEC9}" type="presOf" srcId="{B9D0F2B9-5D77-4AA0-93A8-B822715F7BC0}" destId="{F155551A-B3A4-48CB-B66F-D978D0A13AD2}" srcOrd="1" destOrd="0" presId="urn:microsoft.com/office/officeart/2005/8/layout/process3"/>
    <dgm:cxn modelId="{814322FE-A7D5-40B3-8047-377280F4F058}" srcId="{EAE9A96A-8314-4D18-83D5-CD21C048BA57}" destId="{31720286-9D5D-477C-B796-9272B9E07EE6}" srcOrd="0" destOrd="0" parTransId="{2992EE8B-BBBB-419C-8864-BAD2793DCAA8}" sibTransId="{D9D2073F-3FE3-4B39-A103-2DC3A0D984B0}"/>
    <dgm:cxn modelId="{576064C6-0E33-4A33-B5B2-B2DF35943A65}" type="presOf" srcId="{BB9212D9-92AA-47FE-AB92-66742F0856B8}" destId="{F6CAA3B1-1FE0-4E66-ACF3-CEAB170F20A0}" srcOrd="1" destOrd="0" presId="urn:microsoft.com/office/officeart/2005/8/layout/process3"/>
    <dgm:cxn modelId="{8C5D515A-B76B-49FD-B7A9-CB897411FD95}" type="presOf" srcId="{BB9212D9-92AA-47FE-AB92-66742F0856B8}" destId="{831AE66B-A6DD-4A55-92A5-E4F83F10AC61}" srcOrd="0" destOrd="0" presId="urn:microsoft.com/office/officeart/2005/8/layout/process3"/>
    <dgm:cxn modelId="{93B9480D-951D-4E86-930F-B7E0D55B0E60}" type="presOf" srcId="{EAE9A96A-8314-4D18-83D5-CD21C048BA57}" destId="{7C458DA6-9CB7-4F36-98B0-4D956F43D964}" srcOrd="0" destOrd="0" presId="urn:microsoft.com/office/officeart/2005/8/layout/process3"/>
    <dgm:cxn modelId="{6AA0937D-4920-4A2D-AF94-4E2639682489}" srcId="{499C371E-7A81-4DE1-BB0E-D25E1BCB0A46}" destId="{AC5B6804-60A5-4C68-B40E-FE586FEB0D18}" srcOrd="0" destOrd="0" parTransId="{D8ADAE4D-905A-4CA4-B035-FADD24C0175C}" sibTransId="{B9D0F2B9-5D77-4AA0-93A8-B822715F7BC0}"/>
    <dgm:cxn modelId="{CCF88309-041B-4FC4-BF2B-739FA53752D7}" type="presOf" srcId="{499C371E-7A81-4DE1-BB0E-D25E1BCB0A46}" destId="{0AACBE65-57C5-4BCD-A760-E975B1181E49}" srcOrd="0" destOrd="0" presId="urn:microsoft.com/office/officeart/2005/8/layout/process3"/>
    <dgm:cxn modelId="{FC6FB8C2-E7E4-4C13-9541-F9E29C0AB1EB}" type="presOf" srcId="{671A3196-86B0-4E9E-9E0A-6EC5357CA7F1}" destId="{96C45BF7-F473-49C5-AC7E-56FFB2B69710}" srcOrd="0" destOrd="0" presId="urn:microsoft.com/office/officeart/2005/8/layout/process3"/>
    <dgm:cxn modelId="{92A59244-A7DC-45F1-BF5B-69403A55CF8D}" type="presOf" srcId="{AC5B6804-60A5-4C68-B40E-FE586FEB0D18}" destId="{A49D9EB6-C482-4632-B6D2-15C37BF3804D}" srcOrd="0" destOrd="0" presId="urn:microsoft.com/office/officeart/2005/8/layout/process3"/>
    <dgm:cxn modelId="{A4BB1CC6-A3BE-4EA8-9F75-52B9DD2EDE43}" type="presOf" srcId="{671A3196-86B0-4E9E-9E0A-6EC5357CA7F1}" destId="{B139E632-2DB7-48C6-B849-1856C7EA7A28}" srcOrd="1" destOrd="0" presId="urn:microsoft.com/office/officeart/2005/8/layout/process3"/>
    <dgm:cxn modelId="{0FE75F62-E943-4F60-AA1D-F0AF6F1DE69E}" srcId="{AC5B6804-60A5-4C68-B40E-FE586FEB0D18}" destId="{70C77F86-EDBD-45C4-B6AE-3A3379765C1D}" srcOrd="0" destOrd="0" parTransId="{087B2420-9118-4F7E-9A58-489F95D84C8B}" sibTransId="{84CC023E-267E-4E54-9580-DEE8D169CE65}"/>
    <dgm:cxn modelId="{20E2CE9F-AA09-40B9-85F0-F20B09679617}" type="presOf" srcId="{31720286-9D5D-477C-B796-9272B9E07EE6}" destId="{1798D8A9-0F23-4716-99B8-DD41A3018A32}" srcOrd="0" destOrd="0" presId="urn:microsoft.com/office/officeart/2005/8/layout/process3"/>
    <dgm:cxn modelId="{740C183E-08F8-4152-B567-ACB34FBFF5E5}" type="presOf" srcId="{AC5B6804-60A5-4C68-B40E-FE586FEB0D18}" destId="{3C80CFAA-BAC2-4DFF-92AB-BAA6A02EAC4B}" srcOrd="1" destOrd="0" presId="urn:microsoft.com/office/officeart/2005/8/layout/process3"/>
    <dgm:cxn modelId="{7E3C630A-BB7A-4B51-8249-D3FDDDB4AF13}" srcId="{499C371E-7A81-4DE1-BB0E-D25E1BCB0A46}" destId="{671A3196-86B0-4E9E-9E0A-6EC5357CA7F1}" srcOrd="2" destOrd="0" parTransId="{88CCCD87-17C7-4279-8D10-4D1E5B06BEA9}" sibTransId="{89523914-E1AB-4240-8BE6-A0239DA8DF23}"/>
    <dgm:cxn modelId="{D070D05E-F22D-4364-A30D-9D0C5340CD08}" type="presParOf" srcId="{0AACBE65-57C5-4BCD-A760-E975B1181E49}" destId="{1374B2CC-5B95-4821-90C7-7FB30FCBA66D}" srcOrd="0" destOrd="0" presId="urn:microsoft.com/office/officeart/2005/8/layout/process3"/>
    <dgm:cxn modelId="{6E492C6C-4D41-4439-9D41-9EB5053EAFC2}" type="presParOf" srcId="{1374B2CC-5B95-4821-90C7-7FB30FCBA66D}" destId="{A49D9EB6-C482-4632-B6D2-15C37BF3804D}" srcOrd="0" destOrd="0" presId="urn:microsoft.com/office/officeart/2005/8/layout/process3"/>
    <dgm:cxn modelId="{6C75F74D-F711-48F4-A44E-FEB6480629EA}" type="presParOf" srcId="{1374B2CC-5B95-4821-90C7-7FB30FCBA66D}" destId="{3C80CFAA-BAC2-4DFF-92AB-BAA6A02EAC4B}" srcOrd="1" destOrd="0" presId="urn:microsoft.com/office/officeart/2005/8/layout/process3"/>
    <dgm:cxn modelId="{703BFC21-6E6E-4E38-A7AD-25909327546E}" type="presParOf" srcId="{1374B2CC-5B95-4821-90C7-7FB30FCBA66D}" destId="{129B4314-6EF3-4C29-B11E-D80CAC72E0F4}" srcOrd="2" destOrd="0" presId="urn:microsoft.com/office/officeart/2005/8/layout/process3"/>
    <dgm:cxn modelId="{B4003112-E5C8-45C1-9501-2785D3F95005}" type="presParOf" srcId="{0AACBE65-57C5-4BCD-A760-E975B1181E49}" destId="{ED0B1F20-246D-475E-B773-6329F95831EE}" srcOrd="1" destOrd="0" presId="urn:microsoft.com/office/officeart/2005/8/layout/process3"/>
    <dgm:cxn modelId="{3229E9EB-2670-4321-9746-A01116F5DDC9}" type="presParOf" srcId="{ED0B1F20-246D-475E-B773-6329F95831EE}" destId="{F155551A-B3A4-48CB-B66F-D978D0A13AD2}" srcOrd="0" destOrd="0" presId="urn:microsoft.com/office/officeart/2005/8/layout/process3"/>
    <dgm:cxn modelId="{C9D5C5E3-3A58-41FE-BDD3-612622D6BF62}" type="presParOf" srcId="{0AACBE65-57C5-4BCD-A760-E975B1181E49}" destId="{C218E518-C6F4-4854-9AF4-C2555AAB1709}" srcOrd="2" destOrd="0" presId="urn:microsoft.com/office/officeart/2005/8/layout/process3"/>
    <dgm:cxn modelId="{245A1D0D-3665-42B2-96B3-F5C13426B86C}" type="presParOf" srcId="{C218E518-C6F4-4854-9AF4-C2555AAB1709}" destId="{7C458DA6-9CB7-4F36-98B0-4D956F43D964}" srcOrd="0" destOrd="0" presId="urn:microsoft.com/office/officeart/2005/8/layout/process3"/>
    <dgm:cxn modelId="{6F4E299F-44B6-46E6-9A84-152CE7F5796D}" type="presParOf" srcId="{C218E518-C6F4-4854-9AF4-C2555AAB1709}" destId="{77A9DFFC-0E98-44A7-B6B0-9E00EC6F779E}" srcOrd="1" destOrd="0" presId="urn:microsoft.com/office/officeart/2005/8/layout/process3"/>
    <dgm:cxn modelId="{9AD0DEAC-9CB1-4B72-868F-3A191AC146F7}" type="presParOf" srcId="{C218E518-C6F4-4854-9AF4-C2555AAB1709}" destId="{1798D8A9-0F23-4716-99B8-DD41A3018A32}" srcOrd="2" destOrd="0" presId="urn:microsoft.com/office/officeart/2005/8/layout/process3"/>
    <dgm:cxn modelId="{DAD99CCC-0359-4ADC-858C-1B9DC1126763}" type="presParOf" srcId="{0AACBE65-57C5-4BCD-A760-E975B1181E49}" destId="{831AE66B-A6DD-4A55-92A5-E4F83F10AC61}" srcOrd="3" destOrd="0" presId="urn:microsoft.com/office/officeart/2005/8/layout/process3"/>
    <dgm:cxn modelId="{2ABF77B8-6D7E-4E1F-AD52-E849C77C66DE}" type="presParOf" srcId="{831AE66B-A6DD-4A55-92A5-E4F83F10AC61}" destId="{F6CAA3B1-1FE0-4E66-ACF3-CEAB170F20A0}" srcOrd="0" destOrd="0" presId="urn:microsoft.com/office/officeart/2005/8/layout/process3"/>
    <dgm:cxn modelId="{6562606F-A298-483A-97C0-F6B98FD662E1}" type="presParOf" srcId="{0AACBE65-57C5-4BCD-A760-E975B1181E49}" destId="{17969F0D-4085-403C-8532-9287D80CB39A}" srcOrd="4" destOrd="0" presId="urn:microsoft.com/office/officeart/2005/8/layout/process3"/>
    <dgm:cxn modelId="{6A507BDE-045E-45CF-9982-7D16CFCB3434}" type="presParOf" srcId="{17969F0D-4085-403C-8532-9287D80CB39A}" destId="{96C45BF7-F473-49C5-AC7E-56FFB2B69710}" srcOrd="0" destOrd="0" presId="urn:microsoft.com/office/officeart/2005/8/layout/process3"/>
    <dgm:cxn modelId="{134E5ADB-D58F-4D8F-AD00-E6DE91412EB6}" type="presParOf" srcId="{17969F0D-4085-403C-8532-9287D80CB39A}" destId="{B139E632-2DB7-48C6-B849-1856C7EA7A28}" srcOrd="1" destOrd="0" presId="urn:microsoft.com/office/officeart/2005/8/layout/process3"/>
    <dgm:cxn modelId="{3C7A42E6-500B-48C1-9D98-94E9661CFD35}" type="presParOf" srcId="{17969F0D-4085-403C-8532-9287D80CB39A}" destId="{860E6891-D373-47CF-8DE9-7595BFC724D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83DF8-D78E-4845-9887-0F0D2E0B7308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F8220A-0A40-42DC-B7C7-6D5855CE4AA6}">
      <dgm:prSet phldrT="[Tekst]"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r>
            <a:rPr lang="pl-PL" sz="2400" dirty="0" smtClean="0"/>
            <a:t>Postawa wobec SD</a:t>
          </a:r>
          <a:endParaRPr lang="pl-PL" sz="2400" dirty="0"/>
        </a:p>
      </dgm:t>
    </dgm:pt>
    <dgm:pt modelId="{C603A0B8-2E1A-4E39-9B85-E3536D5A1CC8}" type="parTrans" cxnId="{B567DB8D-6D1B-45C9-98A4-83F755B76F0B}">
      <dgm:prSet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0EFFCB63-8EB8-4086-8BF1-345614A28971}" type="sibTrans" cxnId="{B567DB8D-6D1B-45C9-98A4-83F755B76F0B}">
      <dgm:prSet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1F083029-CCC6-4960-8A19-170DF9B6F0E6}">
      <dgm:prSet phldrT="[Tekst]"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r>
            <a:rPr lang="pl-PL" sz="2400" b="1" dirty="0" smtClean="0"/>
            <a:t>Zrównoważona wartość konsumencka</a:t>
          </a:r>
          <a:r>
            <a:rPr lang="pl-PL" sz="2400" dirty="0" smtClean="0"/>
            <a:t> </a:t>
          </a:r>
          <a:endParaRPr lang="pl-PL" sz="2400" dirty="0"/>
        </a:p>
      </dgm:t>
    </dgm:pt>
    <dgm:pt modelId="{36835D2E-3573-4E5F-B744-91B2F4B9D87A}" type="parTrans" cxnId="{AAED9667-8F1E-436D-890B-14B7A0D97D52}">
      <dgm:prSet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CD415033-2777-4124-893C-F18FCC406256}" type="sibTrans" cxnId="{AAED9667-8F1E-436D-890B-14B7A0D97D52}">
      <dgm:prSet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BD11BE99-0BEA-4599-B467-D59DC835A27A}">
      <dgm:prSet phldrT="[Tekst]"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r>
            <a:rPr lang="pl-PL" sz="2400" dirty="0" smtClean="0"/>
            <a:t>Zaufanie do marek zrównoważonych</a:t>
          </a:r>
        </a:p>
      </dgm:t>
    </dgm:pt>
    <dgm:pt modelId="{9645DABB-0ABD-458E-8CA1-376A66C5D078}" type="parTrans" cxnId="{4FE46FC5-D00C-4FBE-B100-1DD7ECAC46C7}">
      <dgm:prSet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49BC3F72-F0A5-4032-9648-03E66E16CD5E}" type="sibTrans" cxnId="{4FE46FC5-D00C-4FBE-B100-1DD7ECAC46C7}">
      <dgm:prSet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136192EF-F36D-4037-8F20-EEC9C8AB4188}">
      <dgm:prSet phldrT="[Tekst]" custT="1"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r>
            <a:rPr lang="pl-PL" sz="2400" b="1" dirty="0" smtClean="0"/>
            <a:t>Intencje</a:t>
          </a:r>
        </a:p>
      </dgm:t>
    </dgm:pt>
    <dgm:pt modelId="{00046C2F-AF8F-48DA-B146-5304A55342B6}" type="parTrans" cxnId="{3F4B72EA-22FD-4255-AF95-5EB426C0A9BC}">
      <dgm:prSet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4A307D8F-CFB9-40C3-AD2B-CBEABC8347EB}" type="sibTrans" cxnId="{3F4B72EA-22FD-4255-AF95-5EB426C0A9BC}">
      <dgm:prSet/>
      <dgm:spPr/>
      <dgm:t>
        <a:bodyPr/>
        <a:lstStyle/>
        <a:p>
          <a:pPr algn="ctr">
            <a:lnSpc>
              <a:spcPts val="2100"/>
            </a:lnSpc>
            <a:spcBef>
              <a:spcPts val="0"/>
            </a:spcBef>
            <a:spcAft>
              <a:spcPts val="0"/>
            </a:spcAft>
          </a:pPr>
          <a:endParaRPr lang="pl-PL" sz="2400"/>
        </a:p>
      </dgm:t>
    </dgm:pt>
    <dgm:pt modelId="{7AE1C1EF-96E2-4E08-A33C-40331C5C11B2}" type="pres">
      <dgm:prSet presAssocID="{74883DF8-D78E-4845-9887-0F0D2E0B73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7637E6-B974-4272-86A1-F08484FF9189}" type="pres">
      <dgm:prSet presAssocID="{74883DF8-D78E-4845-9887-0F0D2E0B7308}" presName="dummyMaxCanvas" presStyleCnt="0">
        <dgm:presLayoutVars/>
      </dgm:prSet>
      <dgm:spPr/>
    </dgm:pt>
    <dgm:pt modelId="{670751F1-BE08-4C9B-ABF1-AB8BBCB9BBB9}" type="pres">
      <dgm:prSet presAssocID="{74883DF8-D78E-4845-9887-0F0D2E0B730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8D5CD4-4A93-402B-8BE2-9BC75AF184FD}" type="pres">
      <dgm:prSet presAssocID="{74883DF8-D78E-4845-9887-0F0D2E0B730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F7523-A882-4D7C-8C85-08266B28124F}" type="pres">
      <dgm:prSet presAssocID="{74883DF8-D78E-4845-9887-0F0D2E0B730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3F57B5-37BE-49F9-9EA8-EF78563E0B42}" type="pres">
      <dgm:prSet presAssocID="{74883DF8-D78E-4845-9887-0F0D2E0B7308}" presName="FourNodes_4" presStyleLbl="node1" presStyleIdx="3" presStyleCnt="4" custLinFactNeighborX="737" custLinFactNeighborY="28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EE9C8D-48C8-48FD-945B-00F05F9E0ED6}" type="pres">
      <dgm:prSet presAssocID="{74883DF8-D78E-4845-9887-0F0D2E0B730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5AE82E0-1CFD-4603-A8C8-385AEF5057CD}" type="pres">
      <dgm:prSet presAssocID="{74883DF8-D78E-4845-9887-0F0D2E0B730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2CD9B0-C396-46DB-B9E6-9B0FC34D3EE2}" type="pres">
      <dgm:prSet presAssocID="{74883DF8-D78E-4845-9887-0F0D2E0B730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E78801D-BB69-47A3-B9BB-A16AF84A9D13}" type="pres">
      <dgm:prSet presAssocID="{74883DF8-D78E-4845-9887-0F0D2E0B730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0E1081-D8F7-4122-8763-61525C78E792}" type="pres">
      <dgm:prSet presAssocID="{74883DF8-D78E-4845-9887-0F0D2E0B730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2CDFEA-72B0-46F1-8E38-B55B16DDFF74}" type="pres">
      <dgm:prSet presAssocID="{74883DF8-D78E-4845-9887-0F0D2E0B730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787BB-B9A2-49E4-BC42-41B61234D8F0}" type="pres">
      <dgm:prSet presAssocID="{74883DF8-D78E-4845-9887-0F0D2E0B730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F4B72EA-22FD-4255-AF95-5EB426C0A9BC}" srcId="{74883DF8-D78E-4845-9887-0F0D2E0B7308}" destId="{136192EF-F36D-4037-8F20-EEC9C8AB4188}" srcOrd="3" destOrd="0" parTransId="{00046C2F-AF8F-48DA-B146-5304A55342B6}" sibTransId="{4A307D8F-CFB9-40C3-AD2B-CBEABC8347EB}"/>
    <dgm:cxn modelId="{BC2265FB-D9A1-405D-8A0E-FC9502A83568}" type="presOf" srcId="{4BF8220A-0A40-42DC-B7C7-6D5855CE4AA6}" destId="{670751F1-BE08-4C9B-ABF1-AB8BBCB9BBB9}" srcOrd="0" destOrd="0" presId="urn:microsoft.com/office/officeart/2005/8/layout/vProcess5"/>
    <dgm:cxn modelId="{CE946D32-0874-4C28-A830-CB3B399C1FA3}" type="presOf" srcId="{136192EF-F36D-4037-8F20-EEC9C8AB4188}" destId="{E89787BB-B9A2-49E4-BC42-41B61234D8F0}" srcOrd="1" destOrd="0" presId="urn:microsoft.com/office/officeart/2005/8/layout/vProcess5"/>
    <dgm:cxn modelId="{D9945E18-AE8A-41CB-BA35-8E8CE675BC83}" type="presOf" srcId="{1F083029-CCC6-4960-8A19-170DF9B6F0E6}" destId="{4E8D5CD4-4A93-402B-8BE2-9BC75AF184FD}" srcOrd="0" destOrd="0" presId="urn:microsoft.com/office/officeart/2005/8/layout/vProcess5"/>
    <dgm:cxn modelId="{FF6A641F-1C18-4553-B69C-AF86DD65D470}" type="presOf" srcId="{49BC3F72-F0A5-4032-9648-03E66E16CD5E}" destId="{1C2CD9B0-C396-46DB-B9E6-9B0FC34D3EE2}" srcOrd="0" destOrd="0" presId="urn:microsoft.com/office/officeart/2005/8/layout/vProcess5"/>
    <dgm:cxn modelId="{5DC62084-C832-4F20-A318-8325ED0FD712}" type="presOf" srcId="{136192EF-F36D-4037-8F20-EEC9C8AB4188}" destId="{CA3F57B5-37BE-49F9-9EA8-EF78563E0B42}" srcOrd="0" destOrd="0" presId="urn:microsoft.com/office/officeart/2005/8/layout/vProcess5"/>
    <dgm:cxn modelId="{AAED9667-8F1E-436D-890B-14B7A0D97D52}" srcId="{74883DF8-D78E-4845-9887-0F0D2E0B7308}" destId="{1F083029-CCC6-4960-8A19-170DF9B6F0E6}" srcOrd="1" destOrd="0" parTransId="{36835D2E-3573-4E5F-B744-91B2F4B9D87A}" sibTransId="{CD415033-2777-4124-893C-F18FCC406256}"/>
    <dgm:cxn modelId="{A9DA793B-54BB-4E64-88A6-FAFD956FD4D7}" type="presOf" srcId="{1F083029-CCC6-4960-8A19-170DF9B6F0E6}" destId="{280E1081-D8F7-4122-8763-61525C78E792}" srcOrd="1" destOrd="0" presId="urn:microsoft.com/office/officeart/2005/8/layout/vProcess5"/>
    <dgm:cxn modelId="{E0834EC1-B671-466B-BDA5-8F293A9F36EE}" type="presOf" srcId="{4BF8220A-0A40-42DC-B7C7-6D5855CE4AA6}" destId="{BE78801D-BB69-47A3-B9BB-A16AF84A9D13}" srcOrd="1" destOrd="0" presId="urn:microsoft.com/office/officeart/2005/8/layout/vProcess5"/>
    <dgm:cxn modelId="{F6A353A0-65BF-4E9C-8C8C-41C97865413B}" type="presOf" srcId="{CD415033-2777-4124-893C-F18FCC406256}" destId="{35AE82E0-1CFD-4603-A8C8-385AEF5057CD}" srcOrd="0" destOrd="0" presId="urn:microsoft.com/office/officeart/2005/8/layout/vProcess5"/>
    <dgm:cxn modelId="{B8AFA7DB-3273-44D7-A1E3-B1C72F5DC0D2}" type="presOf" srcId="{BD11BE99-0BEA-4599-B467-D59DC835A27A}" destId="{792CDFEA-72B0-46F1-8E38-B55B16DDFF74}" srcOrd="1" destOrd="0" presId="urn:microsoft.com/office/officeart/2005/8/layout/vProcess5"/>
    <dgm:cxn modelId="{B567DB8D-6D1B-45C9-98A4-83F755B76F0B}" srcId="{74883DF8-D78E-4845-9887-0F0D2E0B7308}" destId="{4BF8220A-0A40-42DC-B7C7-6D5855CE4AA6}" srcOrd="0" destOrd="0" parTransId="{C603A0B8-2E1A-4E39-9B85-E3536D5A1CC8}" sibTransId="{0EFFCB63-8EB8-4086-8BF1-345614A28971}"/>
    <dgm:cxn modelId="{088B1683-00A9-4A05-83A2-AC719C8190C7}" type="presOf" srcId="{74883DF8-D78E-4845-9887-0F0D2E0B7308}" destId="{7AE1C1EF-96E2-4E08-A33C-40331C5C11B2}" srcOrd="0" destOrd="0" presId="urn:microsoft.com/office/officeart/2005/8/layout/vProcess5"/>
    <dgm:cxn modelId="{B786F400-C3EC-45D4-95AF-CB873E4DEC00}" type="presOf" srcId="{BD11BE99-0BEA-4599-B467-D59DC835A27A}" destId="{023F7523-A882-4D7C-8C85-08266B28124F}" srcOrd="0" destOrd="0" presId="urn:microsoft.com/office/officeart/2005/8/layout/vProcess5"/>
    <dgm:cxn modelId="{4FE46FC5-D00C-4FBE-B100-1DD7ECAC46C7}" srcId="{74883DF8-D78E-4845-9887-0F0D2E0B7308}" destId="{BD11BE99-0BEA-4599-B467-D59DC835A27A}" srcOrd="2" destOrd="0" parTransId="{9645DABB-0ABD-458E-8CA1-376A66C5D078}" sibTransId="{49BC3F72-F0A5-4032-9648-03E66E16CD5E}"/>
    <dgm:cxn modelId="{8A10DEF4-C976-4A1E-A093-C88C29F69A4A}" type="presOf" srcId="{0EFFCB63-8EB8-4086-8BF1-345614A28971}" destId="{6FEE9C8D-48C8-48FD-945B-00F05F9E0ED6}" srcOrd="0" destOrd="0" presId="urn:microsoft.com/office/officeart/2005/8/layout/vProcess5"/>
    <dgm:cxn modelId="{5C4D590E-6AA4-4D25-8517-3D1C68DC13ED}" type="presParOf" srcId="{7AE1C1EF-96E2-4E08-A33C-40331C5C11B2}" destId="{607637E6-B974-4272-86A1-F08484FF9189}" srcOrd="0" destOrd="0" presId="urn:microsoft.com/office/officeart/2005/8/layout/vProcess5"/>
    <dgm:cxn modelId="{D8FC080E-EF9C-4280-B3EE-F361A9610E7D}" type="presParOf" srcId="{7AE1C1EF-96E2-4E08-A33C-40331C5C11B2}" destId="{670751F1-BE08-4C9B-ABF1-AB8BBCB9BBB9}" srcOrd="1" destOrd="0" presId="urn:microsoft.com/office/officeart/2005/8/layout/vProcess5"/>
    <dgm:cxn modelId="{FA47C0DA-DECD-45EE-9575-A841C2B8121B}" type="presParOf" srcId="{7AE1C1EF-96E2-4E08-A33C-40331C5C11B2}" destId="{4E8D5CD4-4A93-402B-8BE2-9BC75AF184FD}" srcOrd="2" destOrd="0" presId="urn:microsoft.com/office/officeart/2005/8/layout/vProcess5"/>
    <dgm:cxn modelId="{D675468B-5DCD-427A-A138-AF73F2F4AD50}" type="presParOf" srcId="{7AE1C1EF-96E2-4E08-A33C-40331C5C11B2}" destId="{023F7523-A882-4D7C-8C85-08266B28124F}" srcOrd="3" destOrd="0" presId="urn:microsoft.com/office/officeart/2005/8/layout/vProcess5"/>
    <dgm:cxn modelId="{454F0FDB-5792-4FC1-8525-CF50417C9B96}" type="presParOf" srcId="{7AE1C1EF-96E2-4E08-A33C-40331C5C11B2}" destId="{CA3F57B5-37BE-49F9-9EA8-EF78563E0B42}" srcOrd="4" destOrd="0" presId="urn:microsoft.com/office/officeart/2005/8/layout/vProcess5"/>
    <dgm:cxn modelId="{1F7504D7-FC73-4315-9855-4BF2539FD4AD}" type="presParOf" srcId="{7AE1C1EF-96E2-4E08-A33C-40331C5C11B2}" destId="{6FEE9C8D-48C8-48FD-945B-00F05F9E0ED6}" srcOrd="5" destOrd="0" presId="urn:microsoft.com/office/officeart/2005/8/layout/vProcess5"/>
    <dgm:cxn modelId="{54E6FAC1-549A-4143-A35A-80690C8812F0}" type="presParOf" srcId="{7AE1C1EF-96E2-4E08-A33C-40331C5C11B2}" destId="{35AE82E0-1CFD-4603-A8C8-385AEF5057CD}" srcOrd="6" destOrd="0" presId="urn:microsoft.com/office/officeart/2005/8/layout/vProcess5"/>
    <dgm:cxn modelId="{A542BED2-11AD-44AF-B133-3616ED7AAC7A}" type="presParOf" srcId="{7AE1C1EF-96E2-4E08-A33C-40331C5C11B2}" destId="{1C2CD9B0-C396-46DB-B9E6-9B0FC34D3EE2}" srcOrd="7" destOrd="0" presId="urn:microsoft.com/office/officeart/2005/8/layout/vProcess5"/>
    <dgm:cxn modelId="{946772FA-D2D3-4C8C-B09C-483C57BB2D37}" type="presParOf" srcId="{7AE1C1EF-96E2-4E08-A33C-40331C5C11B2}" destId="{BE78801D-BB69-47A3-B9BB-A16AF84A9D13}" srcOrd="8" destOrd="0" presId="urn:microsoft.com/office/officeart/2005/8/layout/vProcess5"/>
    <dgm:cxn modelId="{F09A69D5-47B3-485C-B7B3-37FD27D00A42}" type="presParOf" srcId="{7AE1C1EF-96E2-4E08-A33C-40331C5C11B2}" destId="{280E1081-D8F7-4122-8763-61525C78E792}" srcOrd="9" destOrd="0" presId="urn:microsoft.com/office/officeart/2005/8/layout/vProcess5"/>
    <dgm:cxn modelId="{B47C32AB-51BA-423B-B8D0-A27070515301}" type="presParOf" srcId="{7AE1C1EF-96E2-4E08-A33C-40331C5C11B2}" destId="{792CDFEA-72B0-46F1-8E38-B55B16DDFF74}" srcOrd="10" destOrd="0" presId="urn:microsoft.com/office/officeart/2005/8/layout/vProcess5"/>
    <dgm:cxn modelId="{BE9574D1-62D6-4FFF-B494-169945330D16}" type="presParOf" srcId="{7AE1C1EF-96E2-4E08-A33C-40331C5C11B2}" destId="{E89787BB-B9A2-49E4-BC42-41B61234D8F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80CFAA-BAC2-4DFF-92AB-BAA6A02EAC4B}">
      <dsp:nvSpPr>
        <dsp:cNvPr id="0" name=""/>
        <dsp:cNvSpPr/>
      </dsp:nvSpPr>
      <dsp:spPr>
        <a:xfrm>
          <a:off x="5555" y="1665106"/>
          <a:ext cx="2526162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/>
            <a:t>FGI</a:t>
          </a:r>
          <a:endParaRPr lang="pl-PL" sz="2600" b="1" kern="1200" dirty="0"/>
        </a:p>
      </dsp:txBody>
      <dsp:txXfrm>
        <a:off x="5555" y="1665106"/>
        <a:ext cx="2526162" cy="777600"/>
      </dsp:txXfrm>
    </dsp:sp>
    <dsp:sp modelId="{129B4314-6EF3-4C29-B11E-D80CAC72E0F4}">
      <dsp:nvSpPr>
        <dsp:cNvPr id="0" name=""/>
        <dsp:cNvSpPr/>
      </dsp:nvSpPr>
      <dsp:spPr>
        <a:xfrm>
          <a:off x="522962" y="2442706"/>
          <a:ext cx="2526162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i="0" kern="1200" dirty="0" smtClean="0">
              <a:latin typeface="+mn-lt"/>
            </a:rPr>
            <a:t>Komponenty</a:t>
          </a:r>
          <a:endParaRPr lang="pl-PL" sz="2700" kern="1200" dirty="0">
            <a:latin typeface="+mn-lt"/>
          </a:endParaRPr>
        </a:p>
      </dsp:txBody>
      <dsp:txXfrm>
        <a:off x="522962" y="2442706"/>
        <a:ext cx="2526162" cy="1555200"/>
      </dsp:txXfrm>
    </dsp:sp>
    <dsp:sp modelId="{ED0B1F20-246D-475E-B773-6329F95831EE}">
      <dsp:nvSpPr>
        <dsp:cNvPr id="0" name=""/>
        <dsp:cNvSpPr/>
      </dsp:nvSpPr>
      <dsp:spPr>
        <a:xfrm>
          <a:off x="2914675" y="1739436"/>
          <a:ext cx="811869" cy="628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2914675" y="1739436"/>
        <a:ext cx="811869" cy="628941"/>
      </dsp:txXfrm>
    </dsp:sp>
    <dsp:sp modelId="{77A9DFFC-0E98-44A7-B6B0-9E00EC6F779E}">
      <dsp:nvSpPr>
        <dsp:cNvPr id="0" name=""/>
        <dsp:cNvSpPr/>
      </dsp:nvSpPr>
      <dsp:spPr>
        <a:xfrm>
          <a:off x="4063546" y="1665106"/>
          <a:ext cx="2526162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/>
            <a:t>Panel ekspercki</a:t>
          </a:r>
          <a:endParaRPr lang="pl-PL" sz="2600" b="1" kern="1200" dirty="0"/>
        </a:p>
      </dsp:txBody>
      <dsp:txXfrm>
        <a:off x="4063546" y="1665106"/>
        <a:ext cx="2526162" cy="777600"/>
      </dsp:txXfrm>
    </dsp:sp>
    <dsp:sp modelId="{1798D8A9-0F23-4716-99B8-DD41A3018A32}">
      <dsp:nvSpPr>
        <dsp:cNvPr id="0" name=""/>
        <dsp:cNvSpPr/>
      </dsp:nvSpPr>
      <dsp:spPr>
        <a:xfrm>
          <a:off x="4580953" y="2442706"/>
          <a:ext cx="2526162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Wymiary</a:t>
          </a:r>
          <a:endParaRPr lang="pl-PL" sz="2700" kern="1200" dirty="0"/>
        </a:p>
      </dsp:txBody>
      <dsp:txXfrm>
        <a:off x="4580953" y="2442706"/>
        <a:ext cx="2526162" cy="1555200"/>
      </dsp:txXfrm>
    </dsp:sp>
    <dsp:sp modelId="{831AE66B-A6DD-4A55-92A5-E4F83F10AC61}">
      <dsp:nvSpPr>
        <dsp:cNvPr id="0" name=""/>
        <dsp:cNvSpPr/>
      </dsp:nvSpPr>
      <dsp:spPr>
        <a:xfrm>
          <a:off x="6972666" y="1739436"/>
          <a:ext cx="811869" cy="6289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200" kern="1200"/>
        </a:p>
      </dsp:txBody>
      <dsp:txXfrm>
        <a:off x="6972666" y="1739436"/>
        <a:ext cx="811869" cy="628941"/>
      </dsp:txXfrm>
    </dsp:sp>
    <dsp:sp modelId="{B139E632-2DB7-48C6-B849-1856C7EA7A28}">
      <dsp:nvSpPr>
        <dsp:cNvPr id="0" name=""/>
        <dsp:cNvSpPr/>
      </dsp:nvSpPr>
      <dsp:spPr>
        <a:xfrm>
          <a:off x="8121537" y="1665106"/>
          <a:ext cx="2526162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b="1" kern="1200" dirty="0" smtClean="0"/>
            <a:t>CAWI</a:t>
          </a:r>
          <a:endParaRPr lang="pl-PL" sz="2600" b="1" kern="1200" dirty="0"/>
        </a:p>
      </dsp:txBody>
      <dsp:txXfrm>
        <a:off x="8121537" y="1665106"/>
        <a:ext cx="2526162" cy="777600"/>
      </dsp:txXfrm>
    </dsp:sp>
    <dsp:sp modelId="{860E6891-D373-47CF-8DE9-7595BFC724D5}">
      <dsp:nvSpPr>
        <dsp:cNvPr id="0" name=""/>
        <dsp:cNvSpPr/>
      </dsp:nvSpPr>
      <dsp:spPr>
        <a:xfrm>
          <a:off x="8638944" y="2442706"/>
          <a:ext cx="2526162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700" kern="1200" dirty="0" smtClean="0"/>
            <a:t>Model akceptacji</a:t>
          </a:r>
          <a:endParaRPr lang="pl-PL" sz="2700" kern="1200" dirty="0"/>
        </a:p>
      </dsp:txBody>
      <dsp:txXfrm>
        <a:off x="8638944" y="2442706"/>
        <a:ext cx="2526162" cy="155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315E-22C2-4005-81AF-32BC6A3872E5}" type="datetimeFigureOut">
              <a:rPr lang="pl-PL" smtClean="0"/>
              <a:pPr/>
              <a:t>2023-05-16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318B-6E3A-4703-8BF8-242A2688A9A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Evolving to a new dominant logic for marketing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609/6720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 perceived value: the development of a multiple item scale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(Sweeney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424/2302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we buy what we buy: a theory of consumption values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Newman, and Gross 1991)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298/1480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the co-creation of 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(A. F. Payne,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Storbacka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2008a)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207/1637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318B-6E3A-4703-8BF8-242A2688A9AE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Evolving to a new dominant logic for marketing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Vargo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Lusch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2004)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609/6720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 perceived value: the development of a multiple item scale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(Sweeney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Soutar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2001)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424/2302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 we buy what we buy: a theory of consumption values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Newman, and Gross 1991)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298/1480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Managing the co-creation of 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(A. F. Payne,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Storbacka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2008a)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cytowania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207/1637</a:t>
            </a:r>
            <a:endParaRPr 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318B-6E3A-4703-8BF8-242A2688A9AE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318B-6E3A-4703-8BF8-242A2688A9AE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 </a:t>
            </a:r>
            <a:r>
              <a:rPr lang="pl-PL" sz="2600" b="1" dirty="0" smtClean="0"/>
              <a:t>komponent wizerunkowy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	wizerunek publiczny -wartość generowane egoizmem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   </a:t>
            </a:r>
            <a:r>
              <a:rPr lang="pl-PL" sz="2600" b="1" dirty="0" smtClean="0"/>
              <a:t>komponent biosferyczny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pl-PL" sz="2600" dirty="0" smtClean="0"/>
              <a:t>	wartość funkcjonalna (własne zdrowie i kondycja)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pl-PL" sz="2600" dirty="0" smtClean="0"/>
              <a:t>	wartość etyki i wewnętrznej spójności (spójność systemu wartości)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pl-PL" sz="2600" dirty="0" smtClean="0"/>
              <a:t>	wartość kontrybucyjna (poczucie wpływu na losy planety);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   </a:t>
            </a:r>
            <a:r>
              <a:rPr lang="pl-PL" sz="2600" b="1" dirty="0" smtClean="0"/>
              <a:t>postrzegane koszty </a:t>
            </a:r>
            <a:endParaRPr lang="pl-PL" sz="26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318B-6E3A-4703-8BF8-242A2688A9AE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2318B-6E3A-4703-8BF8-242A2688A9AE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58F3ACF2-228A-8C37-F19B-EF9E6F933F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78950" y="0"/>
            <a:ext cx="2813050" cy="6866092"/>
          </a:xfrm>
          <a:custGeom>
            <a:avLst/>
            <a:gdLst>
              <a:gd name="connsiteX0" fmla="*/ 0 w 2813050"/>
              <a:gd name="connsiteY0" fmla="*/ 0 h 6858000"/>
              <a:gd name="connsiteX1" fmla="*/ 2813050 w 2813050"/>
              <a:gd name="connsiteY1" fmla="*/ 0 h 6858000"/>
              <a:gd name="connsiteX2" fmla="*/ 2813050 w 2813050"/>
              <a:gd name="connsiteY2" fmla="*/ 6858000 h 6858000"/>
              <a:gd name="connsiteX3" fmla="*/ 0 w 2813050"/>
              <a:gd name="connsiteY3" fmla="*/ 6858000 h 6858000"/>
              <a:gd name="connsiteX4" fmla="*/ 0 w 2813050"/>
              <a:gd name="connsiteY4" fmla="*/ 0 h 6858000"/>
              <a:gd name="connsiteX0" fmla="*/ 0 w 2813050"/>
              <a:gd name="connsiteY0" fmla="*/ 0 h 6866092"/>
              <a:gd name="connsiteX1" fmla="*/ 2813050 w 2813050"/>
              <a:gd name="connsiteY1" fmla="*/ 0 h 6866092"/>
              <a:gd name="connsiteX2" fmla="*/ 2813050 w 2813050"/>
              <a:gd name="connsiteY2" fmla="*/ 6858000 h 6866092"/>
              <a:gd name="connsiteX3" fmla="*/ 2508531 w 2813050"/>
              <a:gd name="connsiteY3" fmla="*/ 6866092 h 6866092"/>
              <a:gd name="connsiteX4" fmla="*/ 0 w 2813050"/>
              <a:gd name="connsiteY4" fmla="*/ 0 h 6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050" h="6866092">
                <a:moveTo>
                  <a:pt x="0" y="0"/>
                </a:moveTo>
                <a:lnTo>
                  <a:pt x="2813050" y="0"/>
                </a:lnTo>
                <a:lnTo>
                  <a:pt x="2813050" y="6858000"/>
                </a:lnTo>
                <a:lnTo>
                  <a:pt x="2508531" y="686609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</a:t>
            </a:r>
          </a:p>
          <a:p>
            <a:r>
              <a:rPr lang="x-none" dirty="0"/>
              <a:t>        </a:t>
            </a:r>
          </a:p>
          <a:p>
            <a:r>
              <a:rPr lang="x-none" dirty="0"/>
              <a:t>        Zdjęcie</a:t>
            </a:r>
          </a:p>
        </p:txBody>
      </p:sp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xmlns="" id="{2A49BBB2-252F-2C85-DCBF-90621ACBF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825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DF1F5-54CE-A130-03A1-8488B9917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630" y="2337269"/>
            <a:ext cx="9144000" cy="2124927"/>
          </a:xfrm>
        </p:spPr>
        <p:txBody>
          <a:bodyPr anchor="b">
            <a:normAutofit/>
          </a:bodyPr>
          <a:lstStyle>
            <a:lvl1pPr algn="l">
              <a:defRPr sz="75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Tytuł prezentacji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3FAB98-CD5E-4087-4C20-E8355AF670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3234" y="4797819"/>
            <a:ext cx="6629400" cy="80507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/>
              <a:t>Podtytuł prezentacji 1</a:t>
            </a:r>
          </a:p>
        </p:txBody>
      </p:sp>
      <p:pic>
        <p:nvPicPr>
          <p:cNvPr id="4" name="Obraz 3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01F61F33-9E71-B130-5B36-6CC5C87E79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7752" y="6167453"/>
            <a:ext cx="1213726" cy="365382"/>
          </a:xfrm>
          <a:prstGeom prst="rect">
            <a:avLst/>
          </a:prstGeom>
        </p:spPr>
      </p:pic>
      <p:pic>
        <p:nvPicPr>
          <p:cNvPr id="5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96C6CDEE-D527-846E-2783-216D36DEFE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934" y="6027326"/>
            <a:ext cx="1490331" cy="50174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5C8F302-80DD-AD9E-22F0-1E8DB3408A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6301" y="5692509"/>
            <a:ext cx="1397584" cy="10039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A188B421-6E33-F6A5-3400-17F9189DDF7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6657" y="893195"/>
            <a:ext cx="4676423" cy="623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3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+ te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8CDCA3E-CAE1-94C7-7FC8-03B49E9A9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532" y="352990"/>
            <a:ext cx="10144936" cy="14596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 </a:t>
            </a:r>
            <a:r>
              <a:rPr lang="en-GB" dirty="0"/>
              <a:t>z</a:t>
            </a:r>
            <a:r>
              <a:rPr lang="x-none" dirty="0"/>
              <a:t> zdjęciem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i</a:t>
            </a:r>
            <a:r>
              <a:rPr lang="x-none" dirty="0"/>
              <a:t> tekstem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0D003E31-9220-E067-D518-90F34BB930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985" y="1392661"/>
            <a:ext cx="5323352" cy="4359688"/>
          </a:xfrm>
          <a:solidFill>
            <a:schemeClr val="bg2"/>
          </a:solidFill>
        </p:spPr>
        <p:txBody>
          <a:bodyPr/>
          <a:lstStyle/>
          <a:p>
            <a:r>
              <a:rPr lang="pl-PL" smtClean="0"/>
              <a:t>Kliknij ikonę, aby dodać obraz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342D36-2E09-AA8F-04A2-EA24E54F6F60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91C42F64-4592-0788-A7AB-76A61C190F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531" y="2929318"/>
            <a:ext cx="4833937" cy="264314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2842CC02-29A0-9419-1122-F658CF1751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531" y="2066925"/>
            <a:ext cx="4833937" cy="7977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48393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8CDCA3E-CAE1-94C7-7FC8-03B49E9A9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532" y="352990"/>
            <a:ext cx="10144936" cy="837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 z zdjęciami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133C9D5-F61A-E062-2649-4184E09969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43987" y="1392660"/>
            <a:ext cx="4594760" cy="209254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x-none" dirty="0"/>
              <a:t>zdjęcie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4E4AAE2B-E0CC-96EC-EFA9-7BB38ABB0D1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2236" y="1387700"/>
            <a:ext cx="907423" cy="2092549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zdjęcie</a:t>
            </a:r>
          </a:p>
          <a:p>
            <a:endParaRPr lang="x-none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16D126C0-5FE0-5C70-ED7F-00ADABCE96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2235" y="3600805"/>
            <a:ext cx="5596511" cy="2092549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zdjęcie</a:t>
            </a:r>
          </a:p>
          <a:p>
            <a:endParaRPr lang="x-none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75401C64-CFB6-E182-97F9-5D55728AFE0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1489" y="3600804"/>
            <a:ext cx="5596511" cy="2092549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zdjęcie</a:t>
            </a:r>
          </a:p>
          <a:p>
            <a:endParaRPr lang="x-none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A4F33A97-4381-3FFA-C039-EB59A48C33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41489" y="1387700"/>
            <a:ext cx="5596511" cy="2092549"/>
          </a:xfr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x-none" dirty="0"/>
              <a:t>zdjęcie</a:t>
            </a:r>
          </a:p>
          <a:p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0166F1-49A9-D2CD-21B0-7166F57EACE7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96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8CDCA3E-CAE1-94C7-7FC8-03B49E9A9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532" y="352990"/>
            <a:ext cx="6388772" cy="14588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Długi</a:t>
            </a:r>
            <a:r>
              <a:rPr lang="en-GB" dirty="0"/>
              <a:t> </a:t>
            </a:r>
            <a:r>
              <a:rPr lang="en-GB" dirty="0" err="1"/>
              <a:t>nagłówek</a:t>
            </a:r>
            <a:r>
              <a:rPr lang="en-GB" dirty="0"/>
              <a:t> </a:t>
            </a:r>
            <a:r>
              <a:rPr lang="en-GB" dirty="0" err="1"/>
              <a:t>slajdu</a:t>
            </a:r>
            <a:r>
              <a:rPr lang="en-GB" dirty="0"/>
              <a:t> z </a:t>
            </a:r>
            <a:r>
              <a:rPr lang="en-GB" dirty="0" err="1"/>
              <a:t>wykresem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tekstem</a:t>
            </a:r>
            <a:endParaRPr lang="x-none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xmlns="" id="{0CFB8F85-FA52-3D74-0106-EC0CCA6916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86958" y="2090161"/>
            <a:ext cx="6621462" cy="3403071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6834EA-869C-07C1-7CFF-3E4C706088DA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C4537815-AFBF-6993-BFA7-F71A4F888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532" y="2853139"/>
            <a:ext cx="3252135" cy="14817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xmlns="" id="{80FB1C34-0A05-38EC-EEEE-5722C923B3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531" y="2245628"/>
            <a:ext cx="3252135" cy="60751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26935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8CDCA3E-CAE1-94C7-7FC8-03B49E9A9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531" y="352991"/>
            <a:ext cx="8366001" cy="78154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Nagłówek</a:t>
            </a:r>
            <a:r>
              <a:rPr lang="en-GB" dirty="0"/>
              <a:t> </a:t>
            </a:r>
            <a:r>
              <a:rPr lang="en-GB" dirty="0" err="1"/>
              <a:t>slajdu</a:t>
            </a:r>
            <a:r>
              <a:rPr lang="en-GB" dirty="0"/>
              <a:t> z </a:t>
            </a:r>
            <a:r>
              <a:rPr lang="en-GB" dirty="0" err="1"/>
              <a:t>wykresem</a:t>
            </a:r>
            <a:endParaRPr lang="x-none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102340CF-9834-1A23-64FE-FD31CD7DCFEB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23531" y="1662259"/>
            <a:ext cx="10000069" cy="3921125"/>
          </a:xfrm>
        </p:spPr>
        <p:txBody>
          <a:bodyPr/>
          <a:lstStyle/>
          <a:p>
            <a:r>
              <a:rPr lang="x-none" dirty="0"/>
              <a:t>                                        </a:t>
            </a:r>
          </a:p>
          <a:p>
            <a:r>
              <a:rPr lang="x-none" dirty="0"/>
              <a:t>                                       Wykres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FA8A81-6133-D533-6805-98429CD74235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18CDCA3E-CAE1-94C7-7FC8-03B49E9A9F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3532" y="352990"/>
            <a:ext cx="5506741" cy="189838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Długi</a:t>
            </a:r>
            <a:r>
              <a:rPr lang="en-GB" dirty="0"/>
              <a:t> </a:t>
            </a:r>
            <a:r>
              <a:rPr lang="en-GB" dirty="0" err="1"/>
              <a:t>tyutuł</a:t>
            </a:r>
            <a:r>
              <a:rPr lang="en-GB" dirty="0"/>
              <a:t> </a:t>
            </a:r>
            <a:r>
              <a:rPr lang="en-GB" dirty="0" err="1"/>
              <a:t>slajdu</a:t>
            </a:r>
            <a:r>
              <a:rPr lang="en-GB" dirty="0"/>
              <a:t> z </a:t>
            </a:r>
            <a:r>
              <a:rPr lang="en-GB" dirty="0" err="1"/>
              <a:t>obrazkiem</a:t>
            </a:r>
            <a:r>
              <a:rPr lang="en-GB" dirty="0"/>
              <a:t> </a:t>
            </a:r>
            <a:r>
              <a:rPr lang="en-GB" dirty="0" err="1"/>
              <a:t>lub</a:t>
            </a:r>
            <a:r>
              <a:rPr lang="en-GB" dirty="0"/>
              <a:t> </a:t>
            </a:r>
            <a:r>
              <a:rPr lang="en-GB" dirty="0" err="1"/>
              <a:t>wykresem</a:t>
            </a:r>
            <a:endParaRPr lang="x-none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xmlns="" id="{46D400D3-D3C7-2103-85BE-E9185870898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64353" y="1358106"/>
            <a:ext cx="5444067" cy="4141788"/>
          </a:xfrm>
        </p:spPr>
        <p:txBody>
          <a:bodyPr/>
          <a:lstStyle/>
          <a:p>
            <a:r>
              <a:rPr lang="pl-PL" smtClean="0"/>
              <a:t>Kliknij ikonę, aby dodać wykres</a:t>
            </a:r>
            <a:endParaRPr 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FDE9D0-51D3-E757-71EC-0A8D0FCDD4A3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xmlns="" id="{E3880169-DCE8-18F9-294A-89804ACAC7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531" y="4911491"/>
            <a:ext cx="3709335" cy="53849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xmlns="" id="{19E5B1E1-E54D-0F8E-DD56-C8D1CFD682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532" y="3801340"/>
            <a:ext cx="3709335" cy="109434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endParaRPr lang="x-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04989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xmlns="" id="{2A49BBB2-252F-2C85-DCBF-90621ACBF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8254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2DF1F5-54CE-A130-03A1-8488B9917E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3234" y="3146517"/>
            <a:ext cx="9144000" cy="792382"/>
          </a:xfrm>
        </p:spPr>
        <p:txBody>
          <a:bodyPr anchor="b">
            <a:normAutofit/>
          </a:bodyPr>
          <a:lstStyle>
            <a:lvl1pPr algn="l">
              <a:defRPr sz="4500" b="1" i="0">
                <a:solidFill>
                  <a:schemeClr val="bg1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Slajd końcowy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3FAB98-CD5E-4087-4C20-E8355AF670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3235" y="4190844"/>
            <a:ext cx="9143999" cy="80507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laoreet</a:t>
            </a:r>
            <a:r>
              <a:rPr lang="en-GB" dirty="0"/>
              <a:t> dolore magna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Ut </a:t>
            </a:r>
            <a:r>
              <a:rPr lang="en-GB" dirty="0" err="1"/>
              <a:t>wisi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</a:t>
            </a:r>
            <a:r>
              <a:rPr lang="en-GB" dirty="0" err="1"/>
              <a:t>exerci</a:t>
            </a:r>
            <a:r>
              <a:rPr lang="en-GB" dirty="0"/>
              <a:t> </a:t>
            </a:r>
            <a:r>
              <a:rPr lang="en-GB" dirty="0" err="1"/>
              <a:t>tation</a:t>
            </a:r>
            <a:endParaRPr lang="x-none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xmlns="" id="{6CA5E4EE-57F2-9A93-A30F-AF180F1B78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5401" y="5936224"/>
            <a:ext cx="3017969" cy="490505"/>
          </a:xfrm>
          <a:prstGeom prst="rect">
            <a:avLst/>
          </a:prstGeom>
        </p:spPr>
      </p:pic>
      <p:sp>
        <p:nvSpPr>
          <p:cNvPr id="4" name="Picture Placeholder 17">
            <a:extLst>
              <a:ext uri="{FF2B5EF4-FFF2-40B4-BE49-F238E27FC236}">
                <a16:creationId xmlns:a16="http://schemas.microsoft.com/office/drawing/2014/main" xmlns="" id="{2FDC9C68-D8B4-3F11-5350-B23A1335D1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78950" y="0"/>
            <a:ext cx="2813050" cy="6866092"/>
          </a:xfrm>
          <a:custGeom>
            <a:avLst/>
            <a:gdLst>
              <a:gd name="connsiteX0" fmla="*/ 0 w 2813050"/>
              <a:gd name="connsiteY0" fmla="*/ 0 h 6858000"/>
              <a:gd name="connsiteX1" fmla="*/ 2813050 w 2813050"/>
              <a:gd name="connsiteY1" fmla="*/ 0 h 6858000"/>
              <a:gd name="connsiteX2" fmla="*/ 2813050 w 2813050"/>
              <a:gd name="connsiteY2" fmla="*/ 6858000 h 6858000"/>
              <a:gd name="connsiteX3" fmla="*/ 0 w 2813050"/>
              <a:gd name="connsiteY3" fmla="*/ 6858000 h 6858000"/>
              <a:gd name="connsiteX4" fmla="*/ 0 w 2813050"/>
              <a:gd name="connsiteY4" fmla="*/ 0 h 6858000"/>
              <a:gd name="connsiteX0" fmla="*/ 0 w 2813050"/>
              <a:gd name="connsiteY0" fmla="*/ 0 h 6866092"/>
              <a:gd name="connsiteX1" fmla="*/ 2813050 w 2813050"/>
              <a:gd name="connsiteY1" fmla="*/ 0 h 6866092"/>
              <a:gd name="connsiteX2" fmla="*/ 2813050 w 2813050"/>
              <a:gd name="connsiteY2" fmla="*/ 6858000 h 6866092"/>
              <a:gd name="connsiteX3" fmla="*/ 2508531 w 2813050"/>
              <a:gd name="connsiteY3" fmla="*/ 6866092 h 6866092"/>
              <a:gd name="connsiteX4" fmla="*/ 0 w 2813050"/>
              <a:gd name="connsiteY4" fmla="*/ 0 h 6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050" h="6866092">
                <a:moveTo>
                  <a:pt x="0" y="0"/>
                </a:moveTo>
                <a:lnTo>
                  <a:pt x="2813050" y="0"/>
                </a:lnTo>
                <a:lnTo>
                  <a:pt x="2813050" y="6858000"/>
                </a:lnTo>
                <a:lnTo>
                  <a:pt x="2508531" y="686609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</a:t>
            </a:r>
          </a:p>
          <a:p>
            <a:r>
              <a:rPr lang="x-none" dirty="0"/>
              <a:t>        </a:t>
            </a:r>
          </a:p>
          <a:p>
            <a:r>
              <a:rPr lang="x-none" dirty="0"/>
              <a:t>        Zdjęcie</a:t>
            </a:r>
          </a:p>
        </p:txBody>
      </p:sp>
      <p:pic>
        <p:nvPicPr>
          <p:cNvPr id="5" name="Obraz 4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42935354-D247-DDC5-273C-EA4D83A2FD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17752" y="6167453"/>
            <a:ext cx="1213726" cy="365382"/>
          </a:xfrm>
          <a:prstGeom prst="rect">
            <a:avLst/>
          </a:prstGeom>
        </p:spPr>
      </p:pic>
      <p:pic>
        <p:nvPicPr>
          <p:cNvPr id="6" name="Obraz 5" descr="Obraz zawierający tekst, clipart&#10;&#10;Opis wygenerowany automatycznie">
            <a:extLst>
              <a:ext uri="{FF2B5EF4-FFF2-40B4-BE49-F238E27FC236}">
                <a16:creationId xmlns:a16="http://schemas.microsoft.com/office/drawing/2014/main" xmlns="" id="{B53BB8E4-31F1-409E-9C73-2751FD3AC2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7934" y="6027326"/>
            <a:ext cx="1490331" cy="5017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BBBDC74-8392-5D71-5A7B-40695943E57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6301" y="5692509"/>
            <a:ext cx="1397584" cy="10039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CB16892-99FF-041B-4B0E-9221AFBC62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6657" y="893195"/>
            <a:ext cx="4676423" cy="623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10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xmlns="" id="{8E50229C-350C-76E1-7D77-D17E19773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47"/>
            <a:ext cx="1188254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D6856BF-8778-546C-9A17-A49C6D56A06A}"/>
              </a:ext>
            </a:extLst>
          </p:cNvPr>
          <p:cNvSpPr txBox="1">
            <a:spLocks/>
          </p:cNvSpPr>
          <p:nvPr userDrawn="1"/>
        </p:nvSpPr>
        <p:spPr>
          <a:xfrm>
            <a:off x="693234" y="3146517"/>
            <a:ext cx="9144000" cy="7923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DM Sans" pitchFamily="2" charset="77"/>
                <a:ea typeface="+mj-ea"/>
                <a:cs typeface="+mj-cs"/>
              </a:defRPr>
            </a:lvl1pPr>
          </a:lstStyle>
          <a:p>
            <a:r>
              <a:rPr lang="x-none" b="1" i="0" dirty="0">
                <a:solidFill>
                  <a:srgbClr val="0C2A5E"/>
                </a:solidFill>
                <a:latin typeface="DM Sans" pitchFamily="2" charset="77"/>
              </a:rPr>
              <a:t>Slajd końcowy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9DF2EF5D-E7C9-F49C-1059-F640AF531F57}"/>
              </a:ext>
            </a:extLst>
          </p:cNvPr>
          <p:cNvSpPr txBox="1">
            <a:spLocks/>
          </p:cNvSpPr>
          <p:nvPr userDrawn="1"/>
        </p:nvSpPr>
        <p:spPr>
          <a:xfrm>
            <a:off x="693235" y="4190844"/>
            <a:ext cx="9143999" cy="80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bg1"/>
                </a:solidFill>
                <a:latin typeface="DM Sans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C2A5E"/>
                </a:solidFill>
                <a:latin typeface="DM Sans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C2A5E"/>
                </a:solidFill>
                <a:latin typeface="DM Sans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C2A5E"/>
                </a:solidFill>
                <a:latin typeface="DM Sans" pitchFamily="2" charset="77"/>
                <a:ea typeface="+mn-ea"/>
                <a:cs typeface="+mn-cs"/>
              </a:defRPr>
            </a:lvl4pPr>
            <a:lvl5pPr marL="1828800" marR="0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rgbClr val="0C2A5E"/>
                </a:solidFill>
                <a:latin typeface="DM Sans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C2A5E"/>
                </a:solidFill>
              </a:rPr>
              <a:t>Lorem ipsum </a:t>
            </a:r>
            <a:r>
              <a:rPr lang="en-GB" dirty="0" err="1">
                <a:solidFill>
                  <a:srgbClr val="0C2A5E"/>
                </a:solidFill>
              </a:rPr>
              <a:t>dolor</a:t>
            </a:r>
            <a:r>
              <a:rPr lang="en-GB" dirty="0">
                <a:solidFill>
                  <a:srgbClr val="0C2A5E"/>
                </a:solidFill>
              </a:rPr>
              <a:t> sit </a:t>
            </a:r>
            <a:r>
              <a:rPr lang="en-GB" dirty="0" err="1">
                <a:solidFill>
                  <a:srgbClr val="0C2A5E"/>
                </a:solidFill>
              </a:rPr>
              <a:t>amet</a:t>
            </a:r>
            <a:r>
              <a:rPr lang="en-GB" dirty="0">
                <a:solidFill>
                  <a:srgbClr val="0C2A5E"/>
                </a:solidFill>
              </a:rPr>
              <a:t>, </a:t>
            </a:r>
            <a:r>
              <a:rPr lang="en-GB" dirty="0" err="1">
                <a:solidFill>
                  <a:srgbClr val="0C2A5E"/>
                </a:solidFill>
              </a:rPr>
              <a:t>consectetuer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adipiscing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elit</a:t>
            </a:r>
            <a:r>
              <a:rPr lang="en-GB" dirty="0">
                <a:solidFill>
                  <a:srgbClr val="0C2A5E"/>
                </a:solidFill>
              </a:rPr>
              <a:t>, Lorem ipsum </a:t>
            </a:r>
            <a:r>
              <a:rPr lang="en-GB" dirty="0" err="1">
                <a:solidFill>
                  <a:srgbClr val="0C2A5E"/>
                </a:solidFill>
              </a:rPr>
              <a:t>dolor</a:t>
            </a:r>
            <a:r>
              <a:rPr lang="en-GB" dirty="0">
                <a:solidFill>
                  <a:srgbClr val="0C2A5E"/>
                </a:solidFill>
              </a:rPr>
              <a:t> sit </a:t>
            </a:r>
            <a:r>
              <a:rPr lang="en-GB" dirty="0" err="1">
                <a:solidFill>
                  <a:srgbClr val="0C2A5E"/>
                </a:solidFill>
              </a:rPr>
              <a:t>amet</a:t>
            </a:r>
            <a:r>
              <a:rPr lang="en-GB" dirty="0">
                <a:solidFill>
                  <a:srgbClr val="0C2A5E"/>
                </a:solidFill>
              </a:rPr>
              <a:t>, </a:t>
            </a:r>
            <a:r>
              <a:rPr lang="en-GB" dirty="0" err="1">
                <a:solidFill>
                  <a:srgbClr val="0C2A5E"/>
                </a:solidFill>
              </a:rPr>
              <a:t>consectetuer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adipiscing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elit</a:t>
            </a:r>
            <a:r>
              <a:rPr lang="en-GB" dirty="0">
                <a:solidFill>
                  <a:srgbClr val="0C2A5E"/>
                </a:solidFill>
              </a:rPr>
              <a:t>, </a:t>
            </a:r>
            <a:r>
              <a:rPr lang="en-GB" dirty="0" err="1">
                <a:solidFill>
                  <a:srgbClr val="0C2A5E"/>
                </a:solidFill>
              </a:rPr>
              <a:t>sed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diam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nonummy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nibh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euismod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tincidunt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ut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laoreet</a:t>
            </a:r>
            <a:r>
              <a:rPr lang="en-GB" dirty="0">
                <a:solidFill>
                  <a:srgbClr val="0C2A5E"/>
                </a:solidFill>
              </a:rPr>
              <a:t> dolore magna </a:t>
            </a:r>
            <a:r>
              <a:rPr lang="en-GB" dirty="0" err="1">
                <a:solidFill>
                  <a:srgbClr val="0C2A5E"/>
                </a:solidFill>
              </a:rPr>
              <a:t>aliquam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erat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volutpat</a:t>
            </a:r>
            <a:r>
              <a:rPr lang="en-GB" dirty="0">
                <a:solidFill>
                  <a:srgbClr val="0C2A5E"/>
                </a:solidFill>
              </a:rPr>
              <a:t>. Ut </a:t>
            </a:r>
            <a:r>
              <a:rPr lang="en-GB" dirty="0" err="1">
                <a:solidFill>
                  <a:srgbClr val="0C2A5E"/>
                </a:solidFill>
              </a:rPr>
              <a:t>wisi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enim</a:t>
            </a:r>
            <a:r>
              <a:rPr lang="en-GB" dirty="0">
                <a:solidFill>
                  <a:srgbClr val="0C2A5E"/>
                </a:solidFill>
              </a:rPr>
              <a:t> ad minim </a:t>
            </a:r>
            <a:r>
              <a:rPr lang="en-GB" dirty="0" err="1">
                <a:solidFill>
                  <a:srgbClr val="0C2A5E"/>
                </a:solidFill>
              </a:rPr>
              <a:t>veniam</a:t>
            </a:r>
            <a:r>
              <a:rPr lang="en-GB" dirty="0">
                <a:solidFill>
                  <a:srgbClr val="0C2A5E"/>
                </a:solidFill>
              </a:rPr>
              <a:t>, </a:t>
            </a:r>
            <a:r>
              <a:rPr lang="en-GB" dirty="0" err="1">
                <a:solidFill>
                  <a:srgbClr val="0C2A5E"/>
                </a:solidFill>
              </a:rPr>
              <a:t>quis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nostrud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exerci</a:t>
            </a:r>
            <a:r>
              <a:rPr lang="en-GB" dirty="0">
                <a:solidFill>
                  <a:srgbClr val="0C2A5E"/>
                </a:solidFill>
              </a:rPr>
              <a:t> </a:t>
            </a:r>
            <a:r>
              <a:rPr lang="en-GB" dirty="0" err="1">
                <a:solidFill>
                  <a:srgbClr val="0C2A5E"/>
                </a:solidFill>
              </a:rPr>
              <a:t>tation</a:t>
            </a:r>
            <a:endParaRPr lang="x-none" dirty="0">
              <a:solidFill>
                <a:srgbClr val="0C2A5E"/>
              </a:solidFill>
            </a:endParaRP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162B8EB-59D6-F15E-C699-CF42B53249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5401" y="5939530"/>
            <a:ext cx="3017969" cy="495666"/>
          </a:xfrm>
          <a:prstGeom prst="rect">
            <a:avLst/>
          </a:prstGeom>
        </p:spPr>
      </p:pic>
      <p:sp>
        <p:nvSpPr>
          <p:cNvPr id="2" name="Picture Placeholder 17">
            <a:extLst>
              <a:ext uri="{FF2B5EF4-FFF2-40B4-BE49-F238E27FC236}">
                <a16:creationId xmlns:a16="http://schemas.microsoft.com/office/drawing/2014/main" xmlns="" id="{38FBD3CE-717B-B4EB-FAC0-D402FEA1E0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78950" y="0"/>
            <a:ext cx="2813050" cy="6866092"/>
          </a:xfrm>
          <a:custGeom>
            <a:avLst/>
            <a:gdLst>
              <a:gd name="connsiteX0" fmla="*/ 0 w 2813050"/>
              <a:gd name="connsiteY0" fmla="*/ 0 h 6858000"/>
              <a:gd name="connsiteX1" fmla="*/ 2813050 w 2813050"/>
              <a:gd name="connsiteY1" fmla="*/ 0 h 6858000"/>
              <a:gd name="connsiteX2" fmla="*/ 2813050 w 2813050"/>
              <a:gd name="connsiteY2" fmla="*/ 6858000 h 6858000"/>
              <a:gd name="connsiteX3" fmla="*/ 0 w 2813050"/>
              <a:gd name="connsiteY3" fmla="*/ 6858000 h 6858000"/>
              <a:gd name="connsiteX4" fmla="*/ 0 w 2813050"/>
              <a:gd name="connsiteY4" fmla="*/ 0 h 6858000"/>
              <a:gd name="connsiteX0" fmla="*/ 0 w 2813050"/>
              <a:gd name="connsiteY0" fmla="*/ 0 h 6866092"/>
              <a:gd name="connsiteX1" fmla="*/ 2813050 w 2813050"/>
              <a:gd name="connsiteY1" fmla="*/ 0 h 6866092"/>
              <a:gd name="connsiteX2" fmla="*/ 2813050 w 2813050"/>
              <a:gd name="connsiteY2" fmla="*/ 6858000 h 6866092"/>
              <a:gd name="connsiteX3" fmla="*/ 2508531 w 2813050"/>
              <a:gd name="connsiteY3" fmla="*/ 6866092 h 6866092"/>
              <a:gd name="connsiteX4" fmla="*/ 0 w 2813050"/>
              <a:gd name="connsiteY4" fmla="*/ 0 h 68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3050" h="6866092">
                <a:moveTo>
                  <a:pt x="0" y="0"/>
                </a:moveTo>
                <a:lnTo>
                  <a:pt x="2813050" y="0"/>
                </a:lnTo>
                <a:lnTo>
                  <a:pt x="2813050" y="6858000"/>
                </a:lnTo>
                <a:lnTo>
                  <a:pt x="2508531" y="686609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</a:t>
            </a:r>
          </a:p>
          <a:p>
            <a:r>
              <a:rPr lang="x-none" dirty="0"/>
              <a:t>        </a:t>
            </a:r>
          </a:p>
          <a:p>
            <a:r>
              <a:rPr lang="x-none" dirty="0"/>
              <a:t>        Zdjęcie</a:t>
            </a:r>
          </a:p>
        </p:txBody>
      </p:sp>
      <p:pic>
        <p:nvPicPr>
          <p:cNvPr id="3" name="Obraz 2" descr="Obraz zawierający tekst, znak, clipart&#10;&#10;Opis wygenerowany automatycznie">
            <a:extLst>
              <a:ext uri="{FF2B5EF4-FFF2-40B4-BE49-F238E27FC236}">
                <a16:creationId xmlns:a16="http://schemas.microsoft.com/office/drawing/2014/main" xmlns="" id="{8DF46F3B-FF0C-AC4F-1616-65E425E264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7934" y="6027326"/>
            <a:ext cx="1490330" cy="50174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AD07E4D-E850-D03A-BCD4-D81A7AD2C5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6301" y="5697134"/>
            <a:ext cx="1397584" cy="100397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AD6FE28-11A8-4AEE-F0FF-0E56801E960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35580" y="6172988"/>
            <a:ext cx="1182836" cy="35608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0DA3EEF-F52C-1C04-5332-88D6AF954AB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9977" y="887071"/>
            <a:ext cx="4676423" cy="623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572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xmlns="" id="{B78F16FA-4C8A-0FD9-87F3-EAFF26E66A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402482" y="0"/>
            <a:ext cx="2814539" cy="6874184"/>
          </a:xfrm>
          <a:custGeom>
            <a:avLst/>
            <a:gdLst>
              <a:gd name="connsiteX0" fmla="*/ 0 w 2813050"/>
              <a:gd name="connsiteY0" fmla="*/ 6858000 h 6858000"/>
              <a:gd name="connsiteX1" fmla="*/ 703263 w 2813050"/>
              <a:gd name="connsiteY1" fmla="*/ 0 h 6858000"/>
              <a:gd name="connsiteX2" fmla="*/ 2813050 w 2813050"/>
              <a:gd name="connsiteY2" fmla="*/ 0 h 6858000"/>
              <a:gd name="connsiteX3" fmla="*/ 2109788 w 2813050"/>
              <a:gd name="connsiteY3" fmla="*/ 6858000 h 6858000"/>
              <a:gd name="connsiteX4" fmla="*/ 0 w 2813050"/>
              <a:gd name="connsiteY4" fmla="*/ 6858000 h 6858000"/>
              <a:gd name="connsiteX0" fmla="*/ 0 w 2813050"/>
              <a:gd name="connsiteY0" fmla="*/ 6858000 h 6858000"/>
              <a:gd name="connsiteX1" fmla="*/ 23532 w 2813050"/>
              <a:gd name="connsiteY1" fmla="*/ 8092 h 6858000"/>
              <a:gd name="connsiteX2" fmla="*/ 2813050 w 2813050"/>
              <a:gd name="connsiteY2" fmla="*/ 0 h 6858000"/>
              <a:gd name="connsiteX3" fmla="*/ 2109788 w 2813050"/>
              <a:gd name="connsiteY3" fmla="*/ 6858000 h 6858000"/>
              <a:gd name="connsiteX4" fmla="*/ 0 w 2813050"/>
              <a:gd name="connsiteY4" fmla="*/ 6858000 h 6858000"/>
              <a:gd name="connsiteX0" fmla="*/ 0 w 2838071"/>
              <a:gd name="connsiteY0" fmla="*/ 6858000 h 6866092"/>
              <a:gd name="connsiteX1" fmla="*/ 23532 w 2838071"/>
              <a:gd name="connsiteY1" fmla="*/ 8092 h 6866092"/>
              <a:gd name="connsiteX2" fmla="*/ 2813050 w 2838071"/>
              <a:gd name="connsiteY2" fmla="*/ 0 h 6866092"/>
              <a:gd name="connsiteX3" fmla="*/ 2838071 w 2838071"/>
              <a:gd name="connsiteY3" fmla="*/ 6866092 h 6866092"/>
              <a:gd name="connsiteX4" fmla="*/ 0 w 2838071"/>
              <a:gd name="connsiteY4" fmla="*/ 6858000 h 6866092"/>
              <a:gd name="connsiteX0" fmla="*/ 2493091 w 2814539"/>
              <a:gd name="connsiteY0" fmla="*/ 6874184 h 6874184"/>
              <a:gd name="connsiteX1" fmla="*/ 0 w 2814539"/>
              <a:gd name="connsiteY1" fmla="*/ 8092 h 6874184"/>
              <a:gd name="connsiteX2" fmla="*/ 2789518 w 2814539"/>
              <a:gd name="connsiteY2" fmla="*/ 0 h 6874184"/>
              <a:gd name="connsiteX3" fmla="*/ 2814539 w 2814539"/>
              <a:gd name="connsiteY3" fmla="*/ 6866092 h 6874184"/>
              <a:gd name="connsiteX4" fmla="*/ 2493091 w 2814539"/>
              <a:gd name="connsiteY4" fmla="*/ 6874184 h 687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539" h="6874184">
                <a:moveTo>
                  <a:pt x="2493091" y="6874184"/>
                </a:moveTo>
                <a:lnTo>
                  <a:pt x="0" y="8092"/>
                </a:lnTo>
                <a:lnTo>
                  <a:pt x="2789518" y="0"/>
                </a:lnTo>
                <a:cubicBezTo>
                  <a:pt x="2797858" y="2288697"/>
                  <a:pt x="2806199" y="4577395"/>
                  <a:pt x="2814539" y="6866092"/>
                </a:cubicBezTo>
                <a:lnTo>
                  <a:pt x="2493091" y="6874184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</a:t>
            </a:r>
          </a:p>
          <a:p>
            <a:r>
              <a:rPr lang="x-none" dirty="0"/>
              <a:t>        </a:t>
            </a:r>
          </a:p>
          <a:p>
            <a:r>
              <a:rPr lang="x-none" dirty="0"/>
              <a:t>        Zdjęcie</a:t>
            </a:r>
          </a:p>
        </p:txBody>
      </p:sp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xmlns="" id="{8E50229C-350C-76E1-7D77-D17E19773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" y="4185"/>
            <a:ext cx="11882548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108CE85-6DFF-2855-5FB1-AA5987A109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630" y="2337269"/>
            <a:ext cx="9144000" cy="2124927"/>
          </a:xfrm>
        </p:spPr>
        <p:txBody>
          <a:bodyPr anchor="b">
            <a:normAutofit/>
          </a:bodyPr>
          <a:lstStyle>
            <a:lvl1pPr algn="l">
              <a:defRPr sz="7500" b="1" i="0">
                <a:solidFill>
                  <a:srgbClr val="0C2A5E"/>
                </a:solidFill>
                <a:latin typeface="DM Sans" pitchFamily="2" charset="77"/>
              </a:defRPr>
            </a:lvl1pPr>
          </a:lstStyle>
          <a:p>
            <a:r>
              <a:rPr lang="x-none" dirty="0"/>
              <a:t>Tytuł prezentacji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F153DCB-5A76-D5DA-2F65-9EDA7BBA1C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3234" y="4797819"/>
            <a:ext cx="6629400" cy="80507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C2A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x-none" dirty="0"/>
              <a:t>Podtytuł prezentacji 1</a:t>
            </a:r>
          </a:p>
        </p:txBody>
      </p:sp>
      <p:pic>
        <p:nvPicPr>
          <p:cNvPr id="3" name="Obraz 2" descr="Obraz zawierający tekst, znak, clipart&#10;&#10;Opis wygenerowany automatycznie">
            <a:extLst>
              <a:ext uri="{FF2B5EF4-FFF2-40B4-BE49-F238E27FC236}">
                <a16:creationId xmlns:a16="http://schemas.microsoft.com/office/drawing/2014/main" xmlns="" id="{FC2D293C-0C2A-0CAA-2AC1-BAD5D723B0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7934" y="6027326"/>
            <a:ext cx="1490330" cy="5017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C301FAE-9395-B040-F615-E381009426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6301" y="5697134"/>
            <a:ext cx="1397584" cy="100397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67933B8-41D8-5B44-32F4-B3021E5C8D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35580" y="6172988"/>
            <a:ext cx="1182836" cy="35608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3009C60-442C-F194-ED35-C91903627E0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09977" y="887071"/>
            <a:ext cx="4676423" cy="623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822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warcie sekcj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558EEAD9-ED4C-CD68-3677-1DBE1A302D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9787" y="-8092"/>
            <a:ext cx="6292470" cy="6882276"/>
          </a:xfrm>
          <a:custGeom>
            <a:avLst/>
            <a:gdLst>
              <a:gd name="connsiteX0" fmla="*/ 0 w 6478587"/>
              <a:gd name="connsiteY0" fmla="*/ 0 h 6858000"/>
              <a:gd name="connsiteX1" fmla="*/ 6478587 w 6478587"/>
              <a:gd name="connsiteY1" fmla="*/ 0 h 6858000"/>
              <a:gd name="connsiteX2" fmla="*/ 6478587 w 6478587"/>
              <a:gd name="connsiteY2" fmla="*/ 6858000 h 6858000"/>
              <a:gd name="connsiteX3" fmla="*/ 0 w 6478587"/>
              <a:gd name="connsiteY3" fmla="*/ 6858000 h 6858000"/>
              <a:gd name="connsiteX4" fmla="*/ 0 w 6478587"/>
              <a:gd name="connsiteY4" fmla="*/ 0 h 6858000"/>
              <a:gd name="connsiteX0" fmla="*/ 0 w 6478587"/>
              <a:gd name="connsiteY0" fmla="*/ 0 h 6874184"/>
              <a:gd name="connsiteX1" fmla="*/ 6478587 w 6478587"/>
              <a:gd name="connsiteY1" fmla="*/ 0 h 6874184"/>
              <a:gd name="connsiteX2" fmla="*/ 6478587 w 6478587"/>
              <a:gd name="connsiteY2" fmla="*/ 6858000 h 6874184"/>
              <a:gd name="connsiteX3" fmla="*/ 2654188 w 6478587"/>
              <a:gd name="connsiteY3" fmla="*/ 6874184 h 6874184"/>
              <a:gd name="connsiteX4" fmla="*/ 0 w 6478587"/>
              <a:gd name="connsiteY4" fmla="*/ 0 h 6874184"/>
              <a:gd name="connsiteX0" fmla="*/ 0 w 6349114"/>
              <a:gd name="connsiteY0" fmla="*/ 0 h 6874184"/>
              <a:gd name="connsiteX1" fmla="*/ 6349114 w 6349114"/>
              <a:gd name="connsiteY1" fmla="*/ 0 h 6874184"/>
              <a:gd name="connsiteX2" fmla="*/ 6349114 w 6349114"/>
              <a:gd name="connsiteY2" fmla="*/ 6858000 h 6874184"/>
              <a:gd name="connsiteX3" fmla="*/ 2524715 w 6349114"/>
              <a:gd name="connsiteY3" fmla="*/ 6874184 h 6874184"/>
              <a:gd name="connsiteX4" fmla="*/ 0 w 6349114"/>
              <a:gd name="connsiteY4" fmla="*/ 0 h 6874184"/>
              <a:gd name="connsiteX0" fmla="*/ 0 w 6349114"/>
              <a:gd name="connsiteY0" fmla="*/ 0 h 6874184"/>
              <a:gd name="connsiteX1" fmla="*/ 3840583 w 6349114"/>
              <a:gd name="connsiteY1" fmla="*/ 8092 h 6874184"/>
              <a:gd name="connsiteX2" fmla="*/ 6349114 w 6349114"/>
              <a:gd name="connsiteY2" fmla="*/ 6858000 h 6874184"/>
              <a:gd name="connsiteX3" fmla="*/ 2524715 w 6349114"/>
              <a:gd name="connsiteY3" fmla="*/ 6874184 h 6874184"/>
              <a:gd name="connsiteX4" fmla="*/ 0 w 6349114"/>
              <a:gd name="connsiteY4" fmla="*/ 0 h 6874184"/>
              <a:gd name="connsiteX0" fmla="*/ 0 w 6292470"/>
              <a:gd name="connsiteY0" fmla="*/ 0 h 6874184"/>
              <a:gd name="connsiteX1" fmla="*/ 3840583 w 6292470"/>
              <a:gd name="connsiteY1" fmla="*/ 8092 h 6874184"/>
              <a:gd name="connsiteX2" fmla="*/ 6292470 w 6292470"/>
              <a:gd name="connsiteY2" fmla="*/ 6858000 h 6874184"/>
              <a:gd name="connsiteX3" fmla="*/ 2524715 w 6292470"/>
              <a:gd name="connsiteY3" fmla="*/ 6874184 h 6874184"/>
              <a:gd name="connsiteX4" fmla="*/ 0 w 6292470"/>
              <a:gd name="connsiteY4" fmla="*/ 0 h 6874184"/>
              <a:gd name="connsiteX0" fmla="*/ 0 w 6292470"/>
              <a:gd name="connsiteY0" fmla="*/ 0 h 6874184"/>
              <a:gd name="connsiteX1" fmla="*/ 3832491 w 6292470"/>
              <a:gd name="connsiteY1" fmla="*/ 0 h 6874184"/>
              <a:gd name="connsiteX2" fmla="*/ 6292470 w 6292470"/>
              <a:gd name="connsiteY2" fmla="*/ 6858000 h 6874184"/>
              <a:gd name="connsiteX3" fmla="*/ 2524715 w 6292470"/>
              <a:gd name="connsiteY3" fmla="*/ 6874184 h 6874184"/>
              <a:gd name="connsiteX4" fmla="*/ 0 w 6292470"/>
              <a:gd name="connsiteY4" fmla="*/ 0 h 6874184"/>
              <a:gd name="connsiteX0" fmla="*/ 0 w 6292470"/>
              <a:gd name="connsiteY0" fmla="*/ 0 h 6882276"/>
              <a:gd name="connsiteX1" fmla="*/ 3832491 w 6292470"/>
              <a:gd name="connsiteY1" fmla="*/ 8092 h 6882276"/>
              <a:gd name="connsiteX2" fmla="*/ 6292470 w 6292470"/>
              <a:gd name="connsiteY2" fmla="*/ 6866092 h 6882276"/>
              <a:gd name="connsiteX3" fmla="*/ 2524715 w 6292470"/>
              <a:gd name="connsiteY3" fmla="*/ 6882276 h 6882276"/>
              <a:gd name="connsiteX4" fmla="*/ 0 w 6292470"/>
              <a:gd name="connsiteY4" fmla="*/ 0 h 6882276"/>
              <a:gd name="connsiteX0" fmla="*/ 0 w 6292470"/>
              <a:gd name="connsiteY0" fmla="*/ 0 h 6882276"/>
              <a:gd name="connsiteX1" fmla="*/ 3832491 w 6292470"/>
              <a:gd name="connsiteY1" fmla="*/ 8092 h 6882276"/>
              <a:gd name="connsiteX2" fmla="*/ 6292470 w 6292470"/>
              <a:gd name="connsiteY2" fmla="*/ 6882276 h 6882276"/>
              <a:gd name="connsiteX3" fmla="*/ 2524715 w 6292470"/>
              <a:gd name="connsiteY3" fmla="*/ 6882276 h 6882276"/>
              <a:gd name="connsiteX4" fmla="*/ 0 w 6292470"/>
              <a:gd name="connsiteY4" fmla="*/ 0 h 688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2470" h="6882276">
                <a:moveTo>
                  <a:pt x="0" y="0"/>
                </a:moveTo>
                <a:lnTo>
                  <a:pt x="3832491" y="8092"/>
                </a:lnTo>
                <a:lnTo>
                  <a:pt x="6292470" y="6882276"/>
                </a:lnTo>
                <a:lnTo>
                  <a:pt x="2524715" y="688227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x-none" dirty="0"/>
          </a:p>
        </p:txBody>
      </p:sp>
      <p:pic>
        <p:nvPicPr>
          <p:cNvPr id="19" name="Picture 18" descr="Shape, arrow&#10;&#10;Description automatically generated">
            <a:extLst>
              <a:ext uri="{FF2B5EF4-FFF2-40B4-BE49-F238E27FC236}">
                <a16:creationId xmlns:a16="http://schemas.microsoft.com/office/drawing/2014/main" xmlns="" id="{E6F1FD96-8F3D-C617-F377-0CE0D0F6F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676392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B724BB-8ACC-D54D-3850-858F4A182C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6563" y="3663911"/>
            <a:ext cx="5685263" cy="1500187"/>
          </a:xfrm>
        </p:spPr>
        <p:txBody>
          <a:bodyPr>
            <a:noAutofit/>
          </a:bodyPr>
          <a:lstStyle>
            <a:lvl1pPr marL="0" indent="0">
              <a:buNone/>
              <a:defRPr sz="4500" b="1" i="0">
                <a:solidFill>
                  <a:srgbClr val="0C2A5E"/>
                </a:solidFill>
                <a:latin typeface="DM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Tytuł</a:t>
            </a:r>
            <a:r>
              <a:rPr lang="en-GB" dirty="0"/>
              <a:t> </a:t>
            </a:r>
            <a:r>
              <a:rPr lang="en-GB" dirty="0" err="1"/>
              <a:t>otwierający</a:t>
            </a:r>
            <a:r>
              <a:rPr lang="en-GB" dirty="0"/>
              <a:t> </a:t>
            </a:r>
            <a:r>
              <a:rPr lang="en-GB" dirty="0" err="1"/>
              <a:t>sekcję</a:t>
            </a:r>
            <a:r>
              <a:rPr lang="en-GB" dirty="0"/>
              <a:t>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974F3C4-AE85-2E6D-04A4-37C57D61FFA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6563" y="5454670"/>
            <a:ext cx="5685263" cy="533535"/>
          </a:xfrm>
        </p:spPr>
        <p:txBody>
          <a:bodyPr>
            <a:noAutofit/>
          </a:bodyPr>
          <a:lstStyle>
            <a:lvl1pPr marL="0" indent="0">
              <a:buNone/>
              <a:defRPr sz="3100">
                <a:solidFill>
                  <a:srgbClr val="0C2A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Podtytuł</a:t>
            </a:r>
            <a:r>
              <a:rPr lang="en-GB" dirty="0"/>
              <a:t> </a:t>
            </a:r>
            <a:r>
              <a:rPr lang="en-GB" dirty="0" err="1"/>
              <a:t>prezentacji</a:t>
            </a:r>
            <a:r>
              <a:rPr lang="en-GB" dirty="0"/>
              <a:t> 1</a:t>
            </a:r>
          </a:p>
        </p:txBody>
      </p:sp>
      <p:pic>
        <p:nvPicPr>
          <p:cNvPr id="13" name="Picture 12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8EF9D24C-3806-CB6B-A9A8-8E0F265298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53" y="1058320"/>
            <a:ext cx="1595430" cy="426309"/>
          </a:xfrm>
          <a:prstGeom prst="rect">
            <a:avLst/>
          </a:prstGeom>
        </p:spPr>
      </p:pic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7B351C5-AC62-4F96-9277-79939F56B4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06436" y="-29927"/>
            <a:ext cx="3185564" cy="693403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A183AD4D-CB3B-3DBE-D6CE-D0D6E404E2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624" y="535258"/>
            <a:ext cx="903249" cy="869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3924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warcie sekcj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B777E6C-79C2-1E65-9FAD-176B3BBB2ED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64715" y="-16184"/>
            <a:ext cx="7035378" cy="6898460"/>
          </a:xfrm>
          <a:custGeom>
            <a:avLst/>
            <a:gdLst>
              <a:gd name="connsiteX0" fmla="*/ 0 w 7140575"/>
              <a:gd name="connsiteY0" fmla="*/ 0 h 6858000"/>
              <a:gd name="connsiteX1" fmla="*/ 7140575 w 7140575"/>
              <a:gd name="connsiteY1" fmla="*/ 0 h 6858000"/>
              <a:gd name="connsiteX2" fmla="*/ 7140575 w 7140575"/>
              <a:gd name="connsiteY2" fmla="*/ 6858000 h 6858000"/>
              <a:gd name="connsiteX3" fmla="*/ 0 w 7140575"/>
              <a:gd name="connsiteY3" fmla="*/ 6858000 h 6858000"/>
              <a:gd name="connsiteX4" fmla="*/ 0 w 7140575"/>
              <a:gd name="connsiteY4" fmla="*/ 0 h 6858000"/>
              <a:gd name="connsiteX0" fmla="*/ 0 w 7140575"/>
              <a:gd name="connsiteY0" fmla="*/ 0 h 6882276"/>
              <a:gd name="connsiteX1" fmla="*/ 7140575 w 7140575"/>
              <a:gd name="connsiteY1" fmla="*/ 0 h 6882276"/>
              <a:gd name="connsiteX2" fmla="*/ 7140575 w 7140575"/>
              <a:gd name="connsiteY2" fmla="*/ 6858000 h 6882276"/>
              <a:gd name="connsiteX3" fmla="*/ 2638004 w 7140575"/>
              <a:gd name="connsiteY3" fmla="*/ 6882276 h 6882276"/>
              <a:gd name="connsiteX4" fmla="*/ 0 w 7140575"/>
              <a:gd name="connsiteY4" fmla="*/ 0 h 6882276"/>
              <a:gd name="connsiteX0" fmla="*/ 0 w 7027286"/>
              <a:gd name="connsiteY0" fmla="*/ 0 h 6898460"/>
              <a:gd name="connsiteX1" fmla="*/ 7027286 w 7027286"/>
              <a:gd name="connsiteY1" fmla="*/ 16184 h 6898460"/>
              <a:gd name="connsiteX2" fmla="*/ 7027286 w 7027286"/>
              <a:gd name="connsiteY2" fmla="*/ 6874184 h 6898460"/>
              <a:gd name="connsiteX3" fmla="*/ 2524715 w 7027286"/>
              <a:gd name="connsiteY3" fmla="*/ 6898460 h 6898460"/>
              <a:gd name="connsiteX4" fmla="*/ 0 w 7027286"/>
              <a:gd name="connsiteY4" fmla="*/ 0 h 6898460"/>
              <a:gd name="connsiteX0" fmla="*/ 0 w 7035378"/>
              <a:gd name="connsiteY0" fmla="*/ 0 h 6898460"/>
              <a:gd name="connsiteX1" fmla="*/ 7027286 w 7035378"/>
              <a:gd name="connsiteY1" fmla="*/ 16184 h 6898460"/>
              <a:gd name="connsiteX2" fmla="*/ 7035378 w 7035378"/>
              <a:gd name="connsiteY2" fmla="*/ 6890368 h 6898460"/>
              <a:gd name="connsiteX3" fmla="*/ 2524715 w 7035378"/>
              <a:gd name="connsiteY3" fmla="*/ 6898460 h 6898460"/>
              <a:gd name="connsiteX4" fmla="*/ 0 w 7035378"/>
              <a:gd name="connsiteY4" fmla="*/ 0 h 689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5378" h="6898460">
                <a:moveTo>
                  <a:pt x="0" y="0"/>
                </a:moveTo>
                <a:lnTo>
                  <a:pt x="7027286" y="16184"/>
                </a:lnTo>
                <a:cubicBezTo>
                  <a:pt x="7029983" y="2307579"/>
                  <a:pt x="7032681" y="4598973"/>
                  <a:pt x="7035378" y="6890368"/>
                </a:cubicBezTo>
                <a:lnTo>
                  <a:pt x="2524715" y="689846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                 </a:t>
            </a:r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r>
              <a:rPr lang="x-none" dirty="0"/>
              <a:t>                           Zdjęcie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xmlns="" id="{6E5EA0CB-C3F4-6F32-3964-9B821EE1B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22" y="0"/>
            <a:ext cx="7676392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D0F79B7-7765-369A-0E44-1CAA71745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6563" y="3663911"/>
            <a:ext cx="5685263" cy="1500187"/>
          </a:xfrm>
        </p:spPr>
        <p:txBody>
          <a:bodyPr>
            <a:noAutofit/>
          </a:bodyPr>
          <a:lstStyle>
            <a:lvl1pPr marL="0" indent="0">
              <a:buNone/>
              <a:defRPr sz="4500" b="1" i="0">
                <a:solidFill>
                  <a:srgbClr val="0C2A5E"/>
                </a:solidFill>
                <a:latin typeface="DM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Tytuł</a:t>
            </a:r>
            <a:r>
              <a:rPr lang="en-GB" dirty="0"/>
              <a:t> </a:t>
            </a:r>
            <a:r>
              <a:rPr lang="en-GB" dirty="0" err="1"/>
              <a:t>otwierający</a:t>
            </a:r>
            <a:r>
              <a:rPr lang="en-GB" dirty="0"/>
              <a:t> </a:t>
            </a:r>
            <a:r>
              <a:rPr lang="en-GB" dirty="0" err="1"/>
              <a:t>sekcję</a:t>
            </a:r>
            <a:r>
              <a:rPr lang="en-GB" dirty="0"/>
              <a:t>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CAB330E-D79D-2CA5-F5B3-E14D90C12F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6563" y="5454670"/>
            <a:ext cx="5685263" cy="533535"/>
          </a:xfrm>
        </p:spPr>
        <p:txBody>
          <a:bodyPr>
            <a:noAutofit/>
          </a:bodyPr>
          <a:lstStyle>
            <a:lvl1pPr marL="0" indent="0">
              <a:buNone/>
              <a:defRPr sz="3100">
                <a:solidFill>
                  <a:srgbClr val="0C2A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Podtytuł</a:t>
            </a:r>
            <a:r>
              <a:rPr lang="en-GB" dirty="0"/>
              <a:t> </a:t>
            </a:r>
            <a:r>
              <a:rPr lang="en-GB" dirty="0" err="1"/>
              <a:t>prezentacji</a:t>
            </a:r>
            <a:r>
              <a:rPr lang="en-GB" dirty="0"/>
              <a:t> 1</a:t>
            </a:r>
          </a:p>
        </p:txBody>
      </p:sp>
      <p:pic>
        <p:nvPicPr>
          <p:cNvPr id="11" name="Picture 1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193113B3-C858-670C-0F67-FC2BE077D9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53" y="1058320"/>
            <a:ext cx="1595430" cy="426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434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warcie sekcj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hape, background pattern&#10;&#10;Description automatically generated">
            <a:extLst>
              <a:ext uri="{FF2B5EF4-FFF2-40B4-BE49-F238E27FC236}">
                <a16:creationId xmlns:a16="http://schemas.microsoft.com/office/drawing/2014/main" xmlns="" id="{675E8A00-5746-3F9D-AD98-A087AA95F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707" y="-55757"/>
            <a:ext cx="7683500" cy="695727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D0F79B7-7765-369A-0E44-1CAA71745C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6563" y="3663911"/>
            <a:ext cx="5685263" cy="1500187"/>
          </a:xfrm>
        </p:spPr>
        <p:txBody>
          <a:bodyPr>
            <a:noAutofit/>
          </a:bodyPr>
          <a:lstStyle>
            <a:lvl1pPr marL="0" indent="0">
              <a:buNone/>
              <a:defRPr sz="4500" b="1" i="0">
                <a:solidFill>
                  <a:schemeClr val="bg1"/>
                </a:solidFill>
                <a:latin typeface="DM Sa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Tytuł</a:t>
            </a:r>
            <a:r>
              <a:rPr lang="en-GB" dirty="0"/>
              <a:t> </a:t>
            </a:r>
            <a:r>
              <a:rPr lang="en-GB" dirty="0" err="1"/>
              <a:t>otwierający</a:t>
            </a:r>
            <a:r>
              <a:rPr lang="en-GB" dirty="0"/>
              <a:t> </a:t>
            </a:r>
            <a:r>
              <a:rPr lang="en-GB" dirty="0" err="1"/>
              <a:t>sekcję</a:t>
            </a:r>
            <a:r>
              <a:rPr lang="en-GB" dirty="0"/>
              <a:t> </a:t>
            </a:r>
            <a:r>
              <a:rPr lang="en-GB" dirty="0" err="1"/>
              <a:t>prezentacji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CAB330E-D79D-2CA5-F5B3-E14D90C12F1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06563" y="5454670"/>
            <a:ext cx="5685263" cy="533535"/>
          </a:xfrm>
        </p:spPr>
        <p:txBody>
          <a:bodyPr>
            <a:noAutofit/>
          </a:bodyPr>
          <a:lstStyle>
            <a:lvl1pPr marL="0" indent="0">
              <a:buNone/>
              <a:defRPr sz="31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Podtytuł</a:t>
            </a:r>
            <a:r>
              <a:rPr lang="en-GB" dirty="0"/>
              <a:t> </a:t>
            </a:r>
            <a:r>
              <a:rPr lang="en-GB" dirty="0" err="1"/>
              <a:t>prezentacji</a:t>
            </a:r>
            <a:r>
              <a:rPr lang="en-GB" dirty="0"/>
              <a:t> 1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E561CCF5-8E7F-6F11-871C-7400161CF1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53" y="1069471"/>
            <a:ext cx="1595430" cy="428042"/>
          </a:xfrm>
          <a:prstGeom prst="rect">
            <a:avLst/>
          </a:prstGeom>
        </p:spPr>
      </p:pic>
      <p:sp>
        <p:nvSpPr>
          <p:cNvPr id="2" name="Picture Placeholder 16">
            <a:extLst>
              <a:ext uri="{FF2B5EF4-FFF2-40B4-BE49-F238E27FC236}">
                <a16:creationId xmlns:a16="http://schemas.microsoft.com/office/drawing/2014/main" xmlns="" id="{92ADF1CA-1AF1-06FC-6650-CFE221DFA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91885" y="0"/>
            <a:ext cx="7108207" cy="6890368"/>
          </a:xfrm>
          <a:custGeom>
            <a:avLst/>
            <a:gdLst>
              <a:gd name="connsiteX0" fmla="*/ 0 w 7140575"/>
              <a:gd name="connsiteY0" fmla="*/ 0 h 6858000"/>
              <a:gd name="connsiteX1" fmla="*/ 7140575 w 7140575"/>
              <a:gd name="connsiteY1" fmla="*/ 0 h 6858000"/>
              <a:gd name="connsiteX2" fmla="*/ 7140575 w 7140575"/>
              <a:gd name="connsiteY2" fmla="*/ 6858000 h 6858000"/>
              <a:gd name="connsiteX3" fmla="*/ 0 w 7140575"/>
              <a:gd name="connsiteY3" fmla="*/ 6858000 h 6858000"/>
              <a:gd name="connsiteX4" fmla="*/ 0 w 7140575"/>
              <a:gd name="connsiteY4" fmla="*/ 0 h 6858000"/>
              <a:gd name="connsiteX0" fmla="*/ 0 w 7140575"/>
              <a:gd name="connsiteY0" fmla="*/ 0 h 6882276"/>
              <a:gd name="connsiteX1" fmla="*/ 7140575 w 7140575"/>
              <a:gd name="connsiteY1" fmla="*/ 0 h 6882276"/>
              <a:gd name="connsiteX2" fmla="*/ 7140575 w 7140575"/>
              <a:gd name="connsiteY2" fmla="*/ 6858000 h 6882276"/>
              <a:gd name="connsiteX3" fmla="*/ 2638004 w 7140575"/>
              <a:gd name="connsiteY3" fmla="*/ 6882276 h 6882276"/>
              <a:gd name="connsiteX4" fmla="*/ 0 w 7140575"/>
              <a:gd name="connsiteY4" fmla="*/ 0 h 6882276"/>
              <a:gd name="connsiteX0" fmla="*/ 0 w 7027286"/>
              <a:gd name="connsiteY0" fmla="*/ 0 h 6898460"/>
              <a:gd name="connsiteX1" fmla="*/ 7027286 w 7027286"/>
              <a:gd name="connsiteY1" fmla="*/ 16184 h 6898460"/>
              <a:gd name="connsiteX2" fmla="*/ 7027286 w 7027286"/>
              <a:gd name="connsiteY2" fmla="*/ 6874184 h 6898460"/>
              <a:gd name="connsiteX3" fmla="*/ 2524715 w 7027286"/>
              <a:gd name="connsiteY3" fmla="*/ 6898460 h 6898460"/>
              <a:gd name="connsiteX4" fmla="*/ 0 w 7027286"/>
              <a:gd name="connsiteY4" fmla="*/ 0 h 6898460"/>
              <a:gd name="connsiteX0" fmla="*/ 0 w 7035378"/>
              <a:gd name="connsiteY0" fmla="*/ 0 h 6898460"/>
              <a:gd name="connsiteX1" fmla="*/ 7027286 w 7035378"/>
              <a:gd name="connsiteY1" fmla="*/ 16184 h 6898460"/>
              <a:gd name="connsiteX2" fmla="*/ 7035378 w 7035378"/>
              <a:gd name="connsiteY2" fmla="*/ 6890368 h 6898460"/>
              <a:gd name="connsiteX3" fmla="*/ 2524715 w 7035378"/>
              <a:gd name="connsiteY3" fmla="*/ 6898460 h 6898460"/>
              <a:gd name="connsiteX4" fmla="*/ 0 w 7035378"/>
              <a:gd name="connsiteY4" fmla="*/ 0 h 6898460"/>
              <a:gd name="connsiteX0" fmla="*/ 0 w 7108207"/>
              <a:gd name="connsiteY0" fmla="*/ 0 h 6882276"/>
              <a:gd name="connsiteX1" fmla="*/ 7100115 w 7108207"/>
              <a:gd name="connsiteY1" fmla="*/ 0 h 6882276"/>
              <a:gd name="connsiteX2" fmla="*/ 7108207 w 7108207"/>
              <a:gd name="connsiteY2" fmla="*/ 6874184 h 6882276"/>
              <a:gd name="connsiteX3" fmla="*/ 2597544 w 7108207"/>
              <a:gd name="connsiteY3" fmla="*/ 6882276 h 6882276"/>
              <a:gd name="connsiteX4" fmla="*/ 0 w 7108207"/>
              <a:gd name="connsiteY4" fmla="*/ 0 h 6882276"/>
              <a:gd name="connsiteX0" fmla="*/ 0 w 7108207"/>
              <a:gd name="connsiteY0" fmla="*/ 0 h 6890368"/>
              <a:gd name="connsiteX1" fmla="*/ 7100115 w 7108207"/>
              <a:gd name="connsiteY1" fmla="*/ 0 h 6890368"/>
              <a:gd name="connsiteX2" fmla="*/ 7108207 w 7108207"/>
              <a:gd name="connsiteY2" fmla="*/ 6874184 h 6890368"/>
              <a:gd name="connsiteX3" fmla="*/ 2484255 w 7108207"/>
              <a:gd name="connsiteY3" fmla="*/ 6890368 h 6890368"/>
              <a:gd name="connsiteX4" fmla="*/ 0 w 7108207"/>
              <a:gd name="connsiteY4" fmla="*/ 0 h 689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207" h="6890368">
                <a:moveTo>
                  <a:pt x="0" y="0"/>
                </a:moveTo>
                <a:lnTo>
                  <a:pt x="7100115" y="0"/>
                </a:lnTo>
                <a:cubicBezTo>
                  <a:pt x="7102812" y="2291395"/>
                  <a:pt x="7105510" y="4582789"/>
                  <a:pt x="7108207" y="6874184"/>
                </a:cubicBezTo>
                <a:lnTo>
                  <a:pt x="2484255" y="689036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x-none" dirty="0"/>
              <a:t>                         </a:t>
            </a:r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endParaRPr lang="x-none" dirty="0"/>
          </a:p>
          <a:p>
            <a:r>
              <a:rPr lang="x-none" dirty="0"/>
              <a:t>                           Zdjęcie</a:t>
            </a:r>
          </a:p>
        </p:txBody>
      </p:sp>
    </p:spTree>
    <p:extLst>
      <p:ext uri="{BB962C8B-B14F-4D97-AF65-F5344CB8AC3E}">
        <p14:creationId xmlns="" xmlns:p14="http://schemas.microsoft.com/office/powerpoint/2010/main" val="84362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39707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1F9ABA-96E2-E12A-679C-58B91F66350A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xmlns="" id="{59B236ED-9175-1CE5-DDE2-1A18418B7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0157" y="301793"/>
            <a:ext cx="10277772" cy="83726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xmlns="" id="{77D3ED3A-C465-2EEE-20DF-61832093F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0157" y="2147382"/>
            <a:ext cx="7627743" cy="2015947"/>
          </a:xfrm>
        </p:spPr>
        <p:txBody>
          <a:bodyPr>
            <a:normAutofit/>
          </a:bodyPr>
          <a:lstStyle>
            <a:lvl1pPr marL="378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buFontTx/>
              <a:buBlip>
                <a:blip r:embed="rId2"/>
              </a:buBlip>
              <a:tabLst/>
              <a:defRPr sz="1600"/>
            </a:lvl1pPr>
          </a:lstStyle>
          <a:p>
            <a:pPr marL="378900" indent="-342900">
              <a:lnSpc>
                <a:spcPct val="100000"/>
              </a:lnSpc>
              <a:buSzPct val="68000"/>
              <a:buFontTx/>
              <a:buBlip>
                <a:blip r:embed="rId2"/>
              </a:buBlip>
            </a:pPr>
            <a:r>
              <a:rPr lang="x-none" sz="2100" dirty="0">
                <a:solidFill>
                  <a:srgbClr val="0C2A5E"/>
                </a:solidFill>
                <a:latin typeface="DM Sans" pitchFamily="2" charset="77"/>
              </a:rPr>
              <a:t>Lorem ipsum dolor sit amet, consectetuer</a:t>
            </a:r>
          </a:p>
          <a:p>
            <a:pPr marL="378900" indent="-342900">
              <a:lnSpc>
                <a:spcPct val="100000"/>
              </a:lnSpc>
              <a:buSzPct val="68000"/>
              <a:buFontTx/>
              <a:buBlip>
                <a:blip r:embed="rId2"/>
              </a:buBlip>
            </a:pPr>
            <a:r>
              <a:rPr lang="x-none" sz="2100" dirty="0">
                <a:solidFill>
                  <a:srgbClr val="0C2A5E"/>
                </a:solidFill>
                <a:latin typeface="DM Sans" pitchFamily="2" charset="77"/>
              </a:rPr>
              <a:t>Adipiscing elit, Lorem ipsum dolor sit amet, consectetuer adipiscing elit</a:t>
            </a:r>
          </a:p>
          <a:p>
            <a:pPr marL="378900" indent="-342900">
              <a:lnSpc>
                <a:spcPct val="100000"/>
              </a:lnSpc>
              <a:buSzPct val="68000"/>
              <a:buFontTx/>
              <a:buBlip>
                <a:blip r:embed="rId2"/>
              </a:buBlip>
            </a:pPr>
            <a:r>
              <a:rPr lang="x-none" sz="2100" dirty="0">
                <a:solidFill>
                  <a:srgbClr val="0C2A5E"/>
                </a:solidFill>
                <a:latin typeface="DM Sans" pitchFamily="2" charset="77"/>
              </a:rPr>
              <a:t>Lorem ipsum dolor sit amet, consectetuer adipiscing elit</a:t>
            </a:r>
          </a:p>
          <a:p>
            <a:pPr marL="378900" indent="-342900">
              <a:lnSpc>
                <a:spcPct val="100000"/>
              </a:lnSpc>
              <a:buSzPct val="68000"/>
              <a:buFontTx/>
              <a:buBlip>
                <a:blip r:embed="rId2"/>
              </a:buBlip>
            </a:pPr>
            <a:r>
              <a:rPr lang="x-none" sz="2100" dirty="0">
                <a:solidFill>
                  <a:srgbClr val="0C2A5E"/>
                </a:solidFill>
                <a:latin typeface="DM Sans" pitchFamily="2" charset="77"/>
              </a:rPr>
              <a:t>Lorem ipsum dolor sit amet, korem ipsum dolor sit amet,</a:t>
            </a:r>
          </a:p>
          <a:p>
            <a:pPr marL="378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68000"/>
              <a:buFontTx/>
              <a:buBlip>
                <a:blip r:embed="rId2"/>
              </a:buBlip>
              <a:tabLst/>
              <a:defRPr/>
            </a:pPr>
            <a:r>
              <a:rPr lang="x-none" sz="2100" dirty="0">
                <a:solidFill>
                  <a:srgbClr val="0C2A5E"/>
                </a:solidFill>
                <a:latin typeface="DM Sans" pitchFamily="2" charset="77"/>
              </a:rPr>
              <a:t>Consectetuer adipiscing, iorem ipsum dolor sit ametg</a:t>
            </a:r>
          </a:p>
          <a:p>
            <a:pPr lvl="0"/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26841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5508936-E70E-E9A5-F15F-6F0714A6F8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663" y="1227138"/>
            <a:ext cx="5323352" cy="4538662"/>
          </a:xfrm>
          <a:solidFill>
            <a:schemeClr val="bg2"/>
          </a:solidFill>
        </p:spPr>
        <p:txBody>
          <a:bodyPr/>
          <a:lstStyle/>
          <a:p>
            <a:r>
              <a:rPr lang="pl-PL" smtClean="0"/>
              <a:t>Kliknij ikonę, aby dodać obraz</a:t>
            </a:r>
            <a:endParaRPr lang="x-none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xmlns="" id="{CCE8135F-65CA-9799-977B-061A32CD66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985" y="1213687"/>
            <a:ext cx="5323352" cy="4538662"/>
          </a:xfrm>
          <a:solidFill>
            <a:schemeClr val="bg2"/>
          </a:solidFill>
        </p:spPr>
        <p:txBody>
          <a:bodyPr/>
          <a:lstStyle/>
          <a:p>
            <a:r>
              <a:rPr lang="pl-PL" smtClean="0"/>
              <a:t>Kliknij ikonę, aby dodać obraz</a:t>
            </a:r>
            <a:endParaRPr lang="x-non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678B40-ED09-494C-A447-73F155B15618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xmlns="" id="{98920733-CB48-E81B-B2F4-D4DC41083B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5432" y="352993"/>
            <a:ext cx="8595538" cy="7526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 z zdjęciami</a:t>
            </a:r>
          </a:p>
        </p:txBody>
      </p:sp>
    </p:spTree>
    <p:extLst>
      <p:ext uri="{BB962C8B-B14F-4D97-AF65-F5344CB8AC3E}">
        <p14:creationId xmlns="" xmlns:p14="http://schemas.microsoft.com/office/powerpoint/2010/main" val="34392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85BC5-2C93-4D4F-3BB5-C75EFF0766DD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1AAEDF94-9186-CD3C-849E-DED181AD4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531" y="352996"/>
            <a:ext cx="8864936" cy="151186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 nie powinien być na całą szerokość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C696741-0CA5-573F-3211-746E7C6E5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531" y="2929318"/>
            <a:ext cx="4833937" cy="264314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xmlns="" id="{61C253B3-0C59-674D-0D96-76EBB724FB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531" y="2066925"/>
            <a:ext cx="4833937" cy="79772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endParaRPr lang="x-none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xmlns="" id="{8ADC0294-0F2A-590C-97D0-573C518075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532" y="2066924"/>
            <a:ext cx="4833937" cy="35055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59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, square&#10;&#10;Description automatically generated">
            <a:extLst>
              <a:ext uri="{FF2B5EF4-FFF2-40B4-BE49-F238E27FC236}">
                <a16:creationId xmlns:a16="http://schemas.microsoft.com/office/drawing/2014/main" xmlns="" id="{F5339D51-D566-7EAF-4492-EBD54FF0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735" t="-3779" b="1"/>
          <a:stretch/>
        </p:blipFill>
        <p:spPr>
          <a:xfrm>
            <a:off x="-11151" y="392044"/>
            <a:ext cx="855044" cy="60662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6D2F006-0E07-5F18-0F96-8527DC685964}"/>
              </a:ext>
            </a:extLst>
          </p:cNvPr>
          <p:cNvCxnSpPr>
            <a:cxnSpLocks/>
          </p:cNvCxnSpPr>
          <p:nvPr userDrawn="1"/>
        </p:nvCxnSpPr>
        <p:spPr>
          <a:xfrm>
            <a:off x="602166" y="5954751"/>
            <a:ext cx="11006254" cy="0"/>
          </a:xfrm>
          <a:prstGeom prst="line">
            <a:avLst/>
          </a:prstGeom>
          <a:ln>
            <a:solidFill>
              <a:srgbClr val="0C2A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text, monitor, computer, computer&#10;&#10;Description automatically generated">
            <a:extLst>
              <a:ext uri="{FF2B5EF4-FFF2-40B4-BE49-F238E27FC236}">
                <a16:creationId xmlns:a16="http://schemas.microsoft.com/office/drawing/2014/main" xmlns="" id="{371D9991-92A6-638C-3AF7-DAE85BE1B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166" y="6157154"/>
            <a:ext cx="1197000" cy="319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885BC5-2C93-4D4F-3BB5-C75EFF0766DD}"/>
              </a:ext>
            </a:extLst>
          </p:cNvPr>
          <p:cNvSpPr txBox="1"/>
          <p:nvPr userDrawn="1"/>
        </p:nvSpPr>
        <p:spPr>
          <a:xfrm>
            <a:off x="11375738" y="6215390"/>
            <a:ext cx="4281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4A96B49-50BF-6440-BBC2-E1D547EE4740}" type="slidenum">
              <a:rPr lang="x-none" sz="1100" smtClean="0">
                <a:latin typeface="DM Sans" pitchFamily="2" charset="77"/>
              </a:rPr>
              <a:pPr/>
              <a:t>‹#›</a:t>
            </a:fld>
            <a:endParaRPr lang="x-none" sz="1100" dirty="0">
              <a:latin typeface="DM Sans" pitchFamily="2" charset="77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1AAEDF94-9186-CD3C-849E-DED181AD4D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3531" y="352996"/>
            <a:ext cx="8864936" cy="151186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dirty="0"/>
              <a:t>Nagłówek slajdu nie powinien być na całą szerokość 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8C696741-0CA5-573F-3211-746E7C6E5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531" y="2668680"/>
            <a:ext cx="8864936" cy="285007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  <a:lvl2pPr marL="457200" indent="0"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Ut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wisi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enim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ad minim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veniam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quis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nostrud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exerci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tation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ullamcorper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suscipit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lobortis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nisl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aliquip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ex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ea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commodo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Duis autem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iriure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hendrerit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in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vulputate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esse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molestie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consequat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vel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Lorem ipsum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ut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laoreet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dolore magna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aliquam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erat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200" dirty="0" err="1">
                <a:solidFill>
                  <a:srgbClr val="0C2A5E"/>
                </a:solidFill>
                <a:latin typeface="DM Sans" pitchFamily="2" charset="77"/>
              </a:rPr>
              <a:t>volutpat</a:t>
            </a:r>
            <a:r>
              <a:rPr lang="en-GB" sz="1200" dirty="0">
                <a:solidFill>
                  <a:srgbClr val="0C2A5E"/>
                </a:solidFill>
                <a:latin typeface="DM Sans" pitchFamily="2" charset="77"/>
              </a:rPr>
              <a:t>. </a:t>
            </a:r>
            <a:endParaRPr lang="x-none" sz="1200" dirty="0">
              <a:solidFill>
                <a:srgbClr val="0C2A5E"/>
              </a:solidFill>
              <a:latin typeface="DM Sans" pitchFamily="2" charset="77"/>
            </a:endParaRP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xmlns="" id="{61C253B3-0C59-674D-0D96-76EBB724FB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3531" y="2067263"/>
            <a:ext cx="6259301" cy="59552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latin typeface="DM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Lorem ipsum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dolor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sit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amet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consectetuer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adipiscing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elit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,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sed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diam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nonummy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nibh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euismod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r>
              <a:rPr lang="en-GB" sz="1600" dirty="0" err="1">
                <a:solidFill>
                  <a:srgbClr val="0C2A5E"/>
                </a:solidFill>
                <a:latin typeface="DM Sans" pitchFamily="2" charset="77"/>
              </a:rPr>
              <a:t>tincidunt</a:t>
            </a:r>
            <a:r>
              <a:rPr lang="en-GB" sz="1600" dirty="0">
                <a:solidFill>
                  <a:srgbClr val="0C2A5E"/>
                </a:solidFill>
                <a:latin typeface="DM Sans" pitchFamily="2" charset="77"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71316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B516A2-B82C-58E2-2BDE-435B485A8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2D186F-A76A-F4BA-1550-2FF5DE28A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x-none" sz="3200" b="1" i="0" dirty="0">
                <a:solidFill>
                  <a:srgbClr val="0C2A5E"/>
                </a:solidFill>
                <a:latin typeface="DM Sans" pitchFamily="2" charset="77"/>
              </a:rPr>
              <a:t>Nagłówek slajdu</a:t>
            </a:r>
          </a:p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E70FB-6BF8-9DDE-86D2-097BB5ADC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E5D9-6CE6-F14B-A799-A886B2BA3711}" type="datetime1">
              <a:rPr lang="pl-PL" smtClean="0"/>
              <a:pPr/>
              <a:t>2023-05-16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C5507-3FB1-F376-FF8D-BBD9CE2F9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8130F-D7D3-71C6-3D9B-825DC80B7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97A56-7654-9F41-8440-0C6B2681B778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7462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92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500" b="1" i="0" kern="1200">
          <a:solidFill>
            <a:srgbClr val="0C2A5E"/>
          </a:solidFill>
          <a:latin typeface="DM Sans" pitchFamily="2" charset="77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rgbClr val="0C2A5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C2A5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C2A5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C2A5E"/>
          </a:solidFill>
          <a:latin typeface="DM Sans" pitchFamily="2" charset="77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>
          <a:solidFill>
            <a:srgbClr val="0C2A5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trawa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664037" y="0"/>
            <a:ext cx="5777344" cy="6858001"/>
          </a:xfrm>
        </p:spPr>
      </p:pic>
      <p:sp>
        <p:nvSpPr>
          <p:cNvPr id="34" name="Tytuł 33">
            <a:extLst>
              <a:ext uri="{FF2B5EF4-FFF2-40B4-BE49-F238E27FC236}">
                <a16:creationId xmlns:a16="http://schemas.microsoft.com/office/drawing/2014/main" xmlns="" id="{8832219B-A862-2CA7-8B3F-EEC5659CC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Wartość konsumencka </a:t>
            </a:r>
            <a:br>
              <a:rPr lang="pl-PL" sz="4800" dirty="0" smtClean="0"/>
            </a:br>
            <a:r>
              <a:rPr lang="pl-PL" sz="4800" dirty="0" smtClean="0"/>
              <a:t>jako </a:t>
            </a:r>
            <a:r>
              <a:rPr lang="pl-PL" sz="4800" dirty="0" err="1" smtClean="0"/>
              <a:t>predyktor</a:t>
            </a:r>
            <a:r>
              <a:rPr lang="pl-PL" sz="4800" dirty="0" smtClean="0"/>
              <a:t> </a:t>
            </a:r>
            <a:br>
              <a:rPr lang="pl-PL" sz="4800" dirty="0" smtClean="0"/>
            </a:br>
            <a:r>
              <a:rPr lang="pl-PL" sz="4800" dirty="0" smtClean="0"/>
              <a:t>intencji behawioralnych</a:t>
            </a:r>
            <a:endParaRPr lang="pl-PL" sz="4800" dirty="0"/>
          </a:p>
        </p:txBody>
      </p:sp>
      <p:sp>
        <p:nvSpPr>
          <p:cNvPr id="35" name="Podtytuł 34">
            <a:extLst>
              <a:ext uri="{FF2B5EF4-FFF2-40B4-BE49-F238E27FC236}">
                <a16:creationId xmlns:a16="http://schemas.microsoft.com/office/drawing/2014/main" xmlns="" id="{037CCD0C-B1EE-B27D-A521-907F8A041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Agnieszka Wiśniewska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5875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1967345"/>
            <a:ext cx="5569527" cy="3810000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b="1" dirty="0" smtClean="0"/>
              <a:t>docenienie</a:t>
            </a:r>
            <a:r>
              <a:rPr lang="pl-PL" sz="2600" dirty="0" smtClean="0"/>
              <a:t> znaczenia idei zrównoważonego rozwoju;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ogólne </a:t>
            </a:r>
            <a:r>
              <a:rPr lang="pl-PL" sz="2600" b="1" dirty="0" smtClean="0"/>
              <a:t>pozytywne nastawienie </a:t>
            </a:r>
            <a:r>
              <a:rPr lang="pl-PL" sz="2600" dirty="0" smtClean="0"/>
              <a:t>do marek zrównoważonych;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b="1" dirty="0" smtClean="0"/>
              <a:t>dezorientacja</a:t>
            </a:r>
            <a:r>
              <a:rPr lang="pl-PL" sz="2600" dirty="0" smtClean="0"/>
              <a:t> i  nieufność   (</a:t>
            </a:r>
            <a:r>
              <a:rPr lang="pl-PL" sz="2600" dirty="0" err="1" smtClean="0"/>
              <a:t>greenwashing</a:t>
            </a:r>
            <a:r>
              <a:rPr lang="pl-PL" sz="2600" dirty="0" smtClean="0"/>
              <a:t>);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b="1" dirty="0" smtClean="0"/>
              <a:t>oczekiwania</a:t>
            </a:r>
            <a:r>
              <a:rPr lang="pl-PL" sz="2600" dirty="0" smtClean="0"/>
              <a:t> wobec przedsiębiorstw;</a:t>
            </a:r>
            <a:endParaRPr lang="pl-PL" sz="2600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Ogólne spostrzeżenia</a:t>
            </a:r>
            <a:endParaRPr lang="pl-PL" sz="2800" dirty="0"/>
          </a:p>
        </p:txBody>
      </p:sp>
      <p:pic>
        <p:nvPicPr>
          <p:cNvPr id="9" name="Obraz 8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contrast="40000"/>
          </a:blip>
          <a:srcRect/>
          <a:stretch>
            <a:fillRect/>
          </a:stretch>
        </p:blipFill>
        <p:spPr bwMode="auto">
          <a:xfrm>
            <a:off x="4946073" y="498764"/>
            <a:ext cx="6959722" cy="5250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1967345"/>
            <a:ext cx="5569527" cy="3810000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Komponent wartości: zdrowie (kondycja fizyczna i zdolności poznawcze)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Umiarkowana skłonność do kompromisu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Kompromis jako uzasadniony koszt wartości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Niska skłonność do rezygnacji ze smaku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Jakość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11" name="Obraz 10" descr="zdrowie i sd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3" y="1011382"/>
            <a:ext cx="4731325" cy="47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2881745"/>
            <a:ext cx="5569527" cy="2895600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Dwa komponenty wartości: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Poczucie wpływu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Duma i satysfakcja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</a:pPr>
            <a:endParaRPr lang="pl-PL" dirty="0" smtClean="0"/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Bezradność jednostki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Sprawczość 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11" name="Obraz 10" descr="kula ziemska dłonie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82" y="1122218"/>
            <a:ext cx="4689763" cy="468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2854036"/>
            <a:ext cx="5569527" cy="2923309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Dwa komponenty wartości: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Podziw i docenienie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Akceptacja społeczna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</a:pPr>
            <a:endParaRPr lang="pl-PL" dirty="0" smtClean="0"/>
          </a:p>
          <a:p>
            <a:pPr marL="442913" indent="-442913">
              <a:spcBef>
                <a:spcPts val="400"/>
              </a:spcBef>
              <a:spcAft>
                <a:spcPts val="400"/>
              </a:spcAft>
            </a:pPr>
            <a:endParaRPr lang="pl-PL" sz="2600" dirty="0" smtClean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Wizerunek zewnętrzny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11" name="Obraz 10" descr="wizerunek puliczny konsumenta sd 1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6809510" y="803563"/>
            <a:ext cx="4627418" cy="462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2854035"/>
            <a:ext cx="5569527" cy="2923309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Dwa komponenty wartości: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Wizerunek własny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dirty="0" smtClean="0"/>
              <a:t>Czyste sumienie</a:t>
            </a:r>
          </a:p>
          <a:p>
            <a:pPr marL="900113" lvl="1" indent="-442913">
              <a:spcBef>
                <a:spcPts val="400"/>
              </a:spcBef>
              <a:spcAft>
                <a:spcPts val="400"/>
              </a:spcAft>
            </a:pPr>
            <a:endParaRPr lang="pl-PL" dirty="0" smtClean="0"/>
          </a:p>
          <a:p>
            <a:pPr marL="442913" indent="-442913">
              <a:spcBef>
                <a:spcPts val="400"/>
              </a:spcBef>
              <a:spcAft>
                <a:spcPts val="400"/>
              </a:spcAft>
            </a:pPr>
            <a:endParaRPr lang="pl-PL" sz="2600" dirty="0" smtClean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Komfort  psychiczny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9" name="Obraz 8" descr="zwierciadło i sd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035" y="1454727"/>
            <a:ext cx="4094019" cy="409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1967345"/>
            <a:ext cx="5569527" cy="3810000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Drogi styl życia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Czas 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Kompromis 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</a:pPr>
            <a:r>
              <a:rPr lang="pl-PL" sz="2600" dirty="0" smtClean="0"/>
              <a:t>Ale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600" dirty="0" smtClean="0"/>
              <a:t>Koszt postrzegany jako inwestycja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Koszt 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11" name="Obraz 10" descr="troska s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619" y="1177637"/>
            <a:ext cx="4294908" cy="429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dirty="0" smtClean="0"/>
              <a:t>Wnioski z FGI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429490" y="1967345"/>
            <a:ext cx="5569527" cy="3810000"/>
          </a:xfrm>
        </p:spPr>
        <p:txBody>
          <a:bodyPr>
            <a:noAutofit/>
          </a:bodyPr>
          <a:lstStyle/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„Zielone kłamstwo”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Bezradność jednostki</a:t>
            </a:r>
          </a:p>
          <a:p>
            <a:pPr marL="442913" indent="-442913"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600" dirty="0" smtClean="0"/>
              <a:t>Dezorientacja, co jest uznane za zgodne z ideą SD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6"/>
          </p:nvPr>
        </p:nvSpPr>
        <p:spPr>
          <a:xfrm>
            <a:off x="954258" y="1180234"/>
            <a:ext cx="4833937" cy="79772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obawy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813963" y="6234545"/>
            <a:ext cx="263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FGI: 6 wywiadów; N=34</a:t>
            </a:r>
            <a:endParaRPr lang="pl-PL" dirty="0"/>
          </a:p>
        </p:txBody>
      </p:sp>
      <p:pic>
        <p:nvPicPr>
          <p:cNvPr id="11" name="Obraz 10" descr="greenwashing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655" y="1052946"/>
            <a:ext cx="4260272" cy="4530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Opinia ekspertów</a:t>
            </a:r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1023531" y="2105892"/>
            <a:ext cx="10572724" cy="34128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Konieczne nowe podejście do  wymiarów zrównoważonej wartości konsumenckiej:</a:t>
            </a:r>
          </a:p>
          <a:p>
            <a:endParaRPr lang="pl-PL" sz="3200" dirty="0" smtClean="0"/>
          </a:p>
          <a:p>
            <a:pPr>
              <a:buBlip>
                <a:blip r:embed="rId2"/>
              </a:buBlip>
            </a:pPr>
            <a:r>
              <a:rPr lang="pl-PL" sz="3200" dirty="0" smtClean="0"/>
              <a:t>  Dominuje charakter emocjonalny i społeczny</a:t>
            </a:r>
          </a:p>
          <a:p>
            <a:pPr>
              <a:buBlip>
                <a:blip r:embed="rId2"/>
              </a:buBlip>
            </a:pPr>
            <a:r>
              <a:rPr lang="pl-PL" sz="3200" dirty="0" smtClean="0"/>
              <a:t>  Całkowicie nowe podejście do struktury</a:t>
            </a:r>
          </a:p>
          <a:p>
            <a:pPr>
              <a:buBlip>
                <a:blip r:embed="rId2"/>
              </a:buBlip>
            </a:pPr>
            <a:r>
              <a:rPr lang="pl-PL" sz="3200" dirty="0" smtClean="0"/>
              <a:t>  Perspektywa wartości w doświadczeniu</a:t>
            </a:r>
          </a:p>
          <a:p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817419" y="166255"/>
            <a:ext cx="11374582" cy="1646359"/>
          </a:xfrm>
        </p:spPr>
        <p:txBody>
          <a:bodyPr/>
          <a:lstStyle/>
          <a:p>
            <a:r>
              <a:rPr lang="pl-PL" sz="3600" dirty="0" smtClean="0"/>
              <a:t>Struktura zrównoważonej wartości konsumenckiej </a:t>
            </a:r>
            <a:br>
              <a:rPr lang="pl-PL" sz="3600" dirty="0" smtClean="0"/>
            </a:br>
            <a:r>
              <a:rPr lang="pl-PL" sz="2800" dirty="0" smtClean="0"/>
              <a:t>potwierdzona w badaniach ilościowych</a:t>
            </a:r>
            <a:endParaRPr lang="pl-PL" sz="2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829568" y="1593274"/>
            <a:ext cx="5931450" cy="4156362"/>
          </a:xfrm>
        </p:spPr>
        <p:txBody>
          <a:bodyPr>
            <a:no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800" dirty="0" smtClean="0"/>
              <a:t>   </a:t>
            </a:r>
            <a:r>
              <a:rPr lang="pl-PL" sz="2800" b="1" dirty="0" smtClean="0"/>
              <a:t>komponent wizerunkowy</a:t>
            </a:r>
            <a:endParaRPr lang="pl-PL" sz="2800" dirty="0" smtClean="0"/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dirty="0" smtClean="0"/>
              <a:t>wizerunek publiczny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800" dirty="0" smtClean="0"/>
              <a:t>   </a:t>
            </a:r>
            <a:r>
              <a:rPr lang="pl-PL" sz="2800" b="1" dirty="0" smtClean="0"/>
              <a:t>komponent biosferyczny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dirty="0" smtClean="0"/>
              <a:t>wartość wpływu na zdrowie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dirty="0" smtClean="0"/>
              <a:t>wartość etyki i wewnętrznej spójności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dirty="0" smtClean="0"/>
              <a:t>wartość kontrybucyjna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800" dirty="0" smtClean="0"/>
              <a:t>   </a:t>
            </a:r>
            <a:r>
              <a:rPr lang="pl-PL" sz="2800" b="1" dirty="0" smtClean="0"/>
              <a:t>postrzegane koszty </a:t>
            </a:r>
            <a:endParaRPr lang="pl-PL" sz="2800" dirty="0" smtClean="0"/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pl-PL" sz="2800" dirty="0"/>
          </a:p>
        </p:txBody>
      </p:sp>
      <p:pic>
        <p:nvPicPr>
          <p:cNvPr id="6" name="Obraz 5" descr="kula ziemska w sałacie na dło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764" y="1537854"/>
            <a:ext cx="4163289" cy="416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5108177" y="6153788"/>
            <a:ext cx="6779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CAWI, pilotaż N=208 ; badanie właściwe: PL: N=600, DE: N=600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858981" y="207818"/>
            <a:ext cx="12510655" cy="1233055"/>
          </a:xfrm>
        </p:spPr>
        <p:txBody>
          <a:bodyPr/>
          <a:lstStyle/>
          <a:p>
            <a:r>
              <a:rPr lang="pl-PL" sz="3400" dirty="0" smtClean="0"/>
              <a:t>Akceptacja zrównoważonej wartości konsumenckiej </a:t>
            </a:r>
            <a:br>
              <a:rPr lang="pl-PL" sz="3400" dirty="0" smtClean="0"/>
            </a:br>
            <a:r>
              <a:rPr lang="pl-PL" sz="3400" dirty="0" smtClean="0"/>
              <a:t>– wnioski z badań i implikacje</a:t>
            </a:r>
            <a:endParaRPr lang="pl-PL" sz="34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484908" y="1745673"/>
            <a:ext cx="6262255" cy="4045527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Potwierdzony wpływ </a:t>
            </a:r>
            <a:r>
              <a:rPr lang="pl-PL" sz="2400" dirty="0" smtClean="0"/>
              <a:t>zrównoważonej wartości konsumenckiej na intencje behawioralne konsumentów na rynku polskim i niemieckim</a:t>
            </a:r>
          </a:p>
          <a:p>
            <a:endParaRPr lang="pl-PL" sz="2400" dirty="0" smtClean="0"/>
          </a:p>
          <a:p>
            <a:r>
              <a:rPr lang="pl-PL" sz="2400" dirty="0" smtClean="0"/>
              <a:t>Wpływ ten </a:t>
            </a:r>
            <a:r>
              <a:rPr lang="pl-PL" sz="2400" b="1" dirty="0" smtClean="0"/>
              <a:t>wzmacniany</a:t>
            </a:r>
            <a:r>
              <a:rPr lang="pl-PL" sz="2400" dirty="0" smtClean="0"/>
              <a:t> jest </a:t>
            </a:r>
            <a:r>
              <a:rPr lang="pl-PL" sz="2400" b="1" dirty="0" smtClean="0"/>
              <a:t>przez zaufanie </a:t>
            </a:r>
            <a:r>
              <a:rPr lang="pl-PL" sz="2400" dirty="0" smtClean="0"/>
              <a:t>do marki zrównoważonej</a:t>
            </a:r>
          </a:p>
          <a:p>
            <a:endParaRPr lang="pl-PL" sz="2400" dirty="0" smtClean="0"/>
          </a:p>
          <a:p>
            <a:r>
              <a:rPr lang="pl-PL" sz="2400" dirty="0" smtClean="0"/>
              <a:t>Pozytywna </a:t>
            </a:r>
            <a:r>
              <a:rPr lang="pl-PL" sz="2400" b="1" dirty="0" smtClean="0"/>
              <a:t>postawa</a:t>
            </a:r>
            <a:r>
              <a:rPr lang="pl-PL" sz="2400" dirty="0" smtClean="0"/>
              <a:t> wobec zrównoważonego rozwoju jest </a:t>
            </a:r>
            <a:r>
              <a:rPr lang="pl-PL" sz="2400" b="1" dirty="0" smtClean="0"/>
              <a:t>warunkiem koniecznym </a:t>
            </a:r>
            <a:r>
              <a:rPr lang="pl-PL" sz="2400" dirty="0" smtClean="0"/>
              <a:t>jednak nie wystarczającym dla akceptacji zrównoważonej wartości konsumenckiej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716981" y="6220691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CAWI, PL: N=600, DE: N=600</a:t>
            </a:r>
            <a:endParaRPr lang="pl-PL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6982691" y="1343891"/>
          <a:ext cx="4876800" cy="446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a 14"/>
          <p:cNvGrpSpPr/>
          <p:nvPr/>
        </p:nvGrpSpPr>
        <p:grpSpPr>
          <a:xfrm>
            <a:off x="10280073" y="3207009"/>
            <a:ext cx="346682" cy="1849900"/>
            <a:chOff x="3434085" y="1911608"/>
            <a:chExt cx="637946" cy="6379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Strzałka w dół 15"/>
            <p:cNvSpPr/>
            <p:nvPr/>
          </p:nvSpPr>
          <p:spPr>
            <a:xfrm>
              <a:off x="3434085" y="1911608"/>
              <a:ext cx="637946" cy="637946"/>
            </a:xfrm>
            <a:prstGeom prst="downArrow">
              <a:avLst>
                <a:gd name="adj1" fmla="val 55000"/>
                <a:gd name="adj2" fmla="val 45000"/>
              </a:avLst>
            </a:prstGeom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Strzałka w dół 4"/>
            <p:cNvSpPr/>
            <p:nvPr/>
          </p:nvSpPr>
          <p:spPr>
            <a:xfrm>
              <a:off x="3577623" y="1911608"/>
              <a:ext cx="350870" cy="480054"/>
            </a:xfrm>
            <a:prstGeom prst="rect">
              <a:avLst/>
            </a:prstGeom>
            <a:sp3d z="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ts val="2100"/>
                </a:lnSpc>
                <a:spcBef>
                  <a:spcPct val="0"/>
                </a:spcBef>
                <a:spcAft>
                  <a:spcPts val="0"/>
                </a:spcAft>
              </a:pPr>
              <a:endParaRPr lang="pl-PL" sz="2400" kern="12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1023532" y="222738"/>
            <a:ext cx="10144936" cy="1589876"/>
          </a:xfrm>
        </p:spPr>
        <p:txBody>
          <a:bodyPr/>
          <a:lstStyle/>
          <a:p>
            <a:r>
              <a:rPr lang="pl-PL" dirty="0" smtClean="0"/>
              <a:t>Projekty badawcze</a:t>
            </a:r>
            <a:endParaRPr lang="pl-PL" dirty="0"/>
          </a:p>
        </p:txBody>
      </p:sp>
      <p:pic>
        <p:nvPicPr>
          <p:cNvPr id="10" name="Symbol zastępczy obrazu 9" descr="trawa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2252" r="22252"/>
          <a:stretch>
            <a:fillRect/>
          </a:stretch>
        </p:blipFill>
        <p:spPr>
          <a:xfrm flipH="1">
            <a:off x="9434945" y="-281354"/>
            <a:ext cx="2757055" cy="6260123"/>
          </a:xfrm>
          <a:prstGeom prst="rtTriangl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5" name="Symbol zastępczy tekstu 4"/>
          <p:cNvSpPr>
            <a:spLocks noGrp="1"/>
          </p:cNvSpPr>
          <p:nvPr>
            <p:ph type="body" sz="quarter" idx="10"/>
          </p:nvPr>
        </p:nvSpPr>
        <p:spPr>
          <a:xfrm>
            <a:off x="256477" y="1070517"/>
            <a:ext cx="11747953" cy="4839629"/>
          </a:xfrm>
        </p:spPr>
        <p:txBody>
          <a:bodyPr>
            <a:noAutofit/>
          </a:bodyPr>
          <a:lstStyle/>
          <a:p>
            <a:pPr marL="446088" indent="-446088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US" sz="2800" dirty="0" smtClean="0"/>
              <a:t>Food System Master of Science Program</a:t>
            </a:r>
            <a:r>
              <a:rPr lang="pl-PL" sz="2800" dirty="0" smtClean="0"/>
              <a:t> (</a:t>
            </a:r>
            <a:r>
              <a:rPr lang="pl-PL" sz="2000" dirty="0" smtClean="0"/>
              <a:t>Horizon 2020, Horizon Europe</a:t>
            </a:r>
            <a:br>
              <a:rPr lang="pl-PL" sz="2000" dirty="0" smtClean="0"/>
            </a:br>
            <a:r>
              <a:rPr lang="pl-PL" sz="2000" dirty="0" smtClean="0"/>
              <a:t> - EIT </a:t>
            </a:r>
            <a:r>
              <a:rPr lang="pl-PL" sz="2000" dirty="0" err="1" smtClean="0"/>
              <a:t>Food</a:t>
            </a:r>
            <a:r>
              <a:rPr lang="pl-PL" sz="2800" dirty="0" smtClean="0"/>
              <a:t>)</a:t>
            </a:r>
          </a:p>
          <a:p>
            <a:pPr marL="446088" indent="-446088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800" dirty="0" smtClean="0"/>
              <a:t>Postawy wobec zagadnień zrównoważonego rozwoju (</a:t>
            </a:r>
            <a:r>
              <a:rPr lang="pl-PL" sz="2000" dirty="0" smtClean="0"/>
              <a:t>środki własne</a:t>
            </a:r>
            <a:r>
              <a:rPr lang="pl-PL" sz="2800" dirty="0" smtClean="0"/>
              <a:t>)</a:t>
            </a:r>
          </a:p>
          <a:p>
            <a:pPr marL="446088" indent="-446088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US" sz="2800" dirty="0" smtClean="0"/>
              <a:t>Smart Tags for Improving Consumer Interaction in Food Value Chain</a:t>
            </a:r>
            <a:r>
              <a:rPr lang="pl-PL" sz="2800" dirty="0" smtClean="0"/>
              <a:t> (</a:t>
            </a:r>
            <a:r>
              <a:rPr lang="en-US" sz="2000" dirty="0" smtClean="0"/>
              <a:t>Horizon 2020 - EIT Food</a:t>
            </a:r>
            <a:r>
              <a:rPr lang="pl-PL" sz="2800" dirty="0" smtClean="0"/>
              <a:t>)</a:t>
            </a:r>
          </a:p>
          <a:p>
            <a:pPr marL="446088" indent="-446088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pl-PL" sz="2800" b="1" dirty="0" smtClean="0"/>
              <a:t>Akceptacja zrównoważonej wartości konsumenckiej </a:t>
            </a:r>
            <a:br>
              <a:rPr lang="pl-PL" sz="2800" b="1" dirty="0" smtClean="0"/>
            </a:br>
            <a:r>
              <a:rPr lang="pl-PL" sz="2800" b="1" dirty="0" smtClean="0"/>
              <a:t>- przykład rynku spożywczego </a:t>
            </a:r>
            <a:r>
              <a:rPr lang="pl-PL" sz="2800" dirty="0" smtClean="0"/>
              <a:t>(</a:t>
            </a:r>
            <a:r>
              <a:rPr lang="pl-PL" sz="2000" dirty="0" smtClean="0"/>
              <a:t>UW IDUB Nowe Idee POBV </a:t>
            </a:r>
            <a:r>
              <a:rPr lang="pl-PL" sz="2800" dirty="0" smtClean="0"/>
              <a:t>)</a:t>
            </a:r>
          </a:p>
          <a:p>
            <a:pPr marL="446088" indent="-446088">
              <a:spcBef>
                <a:spcPts val="400"/>
              </a:spcBef>
              <a:spcAft>
                <a:spcPts val="400"/>
              </a:spcAft>
              <a:buBlip>
                <a:blip r:embed="rId3"/>
              </a:buBlip>
            </a:pPr>
            <a:r>
              <a:rPr lang="en-US" sz="2800" dirty="0" smtClean="0"/>
              <a:t>Concise Consumer Communication through Robust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en-US" sz="2800" dirty="0" smtClean="0"/>
              <a:t>Labels for Bio-based Systems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(</a:t>
            </a:r>
            <a:r>
              <a:rPr lang="en-US" sz="2000" i="1" dirty="0" smtClean="0"/>
              <a:t>HORIZON-CL6-2022-GOVERNANCE-01-04</a:t>
            </a:r>
            <a:r>
              <a:rPr lang="pl-PL" sz="2800" i="1" dirty="0" smtClean="0"/>
              <a:t>)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3600" dirty="0" err="1" smtClean="0"/>
              <a:t>Agnieszka.wisniewska@uw.edu.pl</a:t>
            </a:r>
            <a:endParaRPr lang="pl-PL" sz="3600" dirty="0"/>
          </a:p>
        </p:txBody>
      </p:sp>
      <p:pic>
        <p:nvPicPr>
          <p:cNvPr id="6" name="Symbol zastępczy obrazu 5" descr="gwiazdziste-niebo-niebo-i-kosmos-tapeta-23151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9514" r="29514"/>
          <a:stretch>
            <a:fillRect/>
          </a:stretch>
        </p:blipFill>
        <p:spPr>
          <a:xfrm>
            <a:off x="7426036" y="0"/>
            <a:ext cx="4765965" cy="68660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l-PL" sz="3200" dirty="0" smtClean="0"/>
              <a:t>Akceptacja zrównoważonej wartości konsumenckiej (kontekst rynku spożywczego)</a:t>
            </a:r>
          </a:p>
          <a:p>
            <a:endParaRPr lang="pl-PL" sz="3200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/>
          </p:nvPr>
        </p:nvSpPr>
        <p:spPr>
          <a:xfrm>
            <a:off x="498765" y="1884218"/>
            <a:ext cx="6885708" cy="40178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400" dirty="0" smtClean="0"/>
              <a:t>inicjowana przez </a:t>
            </a:r>
            <a:r>
              <a:rPr lang="pl-PL" sz="2400" dirty="0" smtClean="0"/>
              <a:t>producenta</a:t>
            </a:r>
            <a:r>
              <a:rPr lang="pl-PL" sz="2400" dirty="0" smtClean="0"/>
              <a:t>;</a:t>
            </a:r>
            <a:endParaRPr lang="pl-PL" sz="2400" dirty="0" smtClean="0"/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400" dirty="0" smtClean="0"/>
              <a:t>powstaje w toku procesu decyzyjnego i </a:t>
            </a:r>
            <a:r>
              <a:rPr lang="pl-PL" sz="2400" dirty="0" err="1" smtClean="0"/>
              <a:t>podecyzyjnego</a:t>
            </a:r>
            <a:r>
              <a:rPr lang="pl-PL" sz="2400" dirty="0" smtClean="0"/>
              <a:t> (w tym doświadczenia</a:t>
            </a:r>
            <a:r>
              <a:rPr lang="pl-PL" sz="2400" dirty="0" smtClean="0"/>
              <a:t>);</a:t>
            </a:r>
            <a:endParaRPr lang="pl-PL" sz="2400" dirty="0" smtClean="0"/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Blip>
                <a:blip r:embed="rId2"/>
              </a:buBlip>
            </a:pPr>
            <a:r>
              <a:rPr lang="pl-PL" sz="2400" dirty="0" smtClean="0"/>
              <a:t> jest efektem postrzegania i docenienia przez konsumentów </a:t>
            </a:r>
            <a:r>
              <a:rPr lang="pl-PL" sz="2400" dirty="0" err="1" smtClean="0"/>
              <a:t>różnowymiarowych</a:t>
            </a:r>
            <a:r>
              <a:rPr lang="pl-PL" sz="2400" dirty="0" smtClean="0"/>
              <a:t> korzyści netto, związanych z zakupem i/lub konsumpcją produktu wpisującego się w różnym zakresie w ideę  </a:t>
            </a:r>
            <a:r>
              <a:rPr lang="pl-PL" sz="2400" smtClean="0"/>
              <a:t>zrównoważonego </a:t>
            </a:r>
            <a:r>
              <a:rPr lang="pl-PL" sz="2400" smtClean="0"/>
              <a:t>rozwoju;</a:t>
            </a:r>
            <a:endParaRPr lang="pl-PL" sz="2400" dirty="0" smtClean="0"/>
          </a:p>
        </p:txBody>
      </p:sp>
      <p:pic>
        <p:nvPicPr>
          <p:cNvPr id="12" name="Obraz 11" descr="produkty spożywcze w koszyku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054" y="2022765"/>
            <a:ext cx="4384965" cy="3685310"/>
          </a:xfrm>
          <a:prstGeom prst="flowChartPredefinedProcess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803564" y="207818"/>
            <a:ext cx="11388436" cy="897833"/>
          </a:xfrm>
        </p:spPr>
        <p:txBody>
          <a:bodyPr>
            <a:noAutofit/>
          </a:bodyPr>
          <a:lstStyle/>
          <a:p>
            <a:r>
              <a:rPr lang="pl-PL" sz="3400" dirty="0" smtClean="0"/>
              <a:t>Wyniki analizy </a:t>
            </a:r>
            <a:r>
              <a:rPr lang="pl-PL" sz="3400" dirty="0" err="1" smtClean="0"/>
              <a:t>bibliometrycznej</a:t>
            </a:r>
            <a:r>
              <a:rPr lang="pl-PL" sz="3400" dirty="0" smtClean="0"/>
              <a:t> – temat wschodzący</a:t>
            </a: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 r="644"/>
          <a:stretch>
            <a:fillRect/>
          </a:stretch>
        </p:blipFill>
        <p:spPr bwMode="auto">
          <a:xfrm>
            <a:off x="140677" y="1008185"/>
            <a:ext cx="11840308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330461" y="6025662"/>
            <a:ext cx="500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</a:t>
            </a:r>
            <a:r>
              <a:rPr lang="pl-PL" i="1" dirty="0" err="1" smtClean="0"/>
              <a:t>Thematic</a:t>
            </a:r>
            <a:r>
              <a:rPr lang="pl-PL" i="1" dirty="0" smtClean="0"/>
              <a:t> </a:t>
            </a:r>
            <a:r>
              <a:rPr lang="pl-PL" i="1" dirty="0" err="1" smtClean="0"/>
              <a:t>evolution</a:t>
            </a:r>
            <a:r>
              <a:rPr lang="pl-PL" i="1" dirty="0" smtClean="0"/>
              <a:t>; </a:t>
            </a:r>
            <a:r>
              <a:rPr lang="pl-PL" dirty="0" smtClean="0"/>
              <a:t>baza</a:t>
            </a:r>
            <a:r>
              <a:rPr lang="pl-PL" i="1" dirty="0" smtClean="0"/>
              <a:t>: </a:t>
            </a:r>
            <a:r>
              <a:rPr lang="pl-PL" dirty="0" err="1" smtClean="0"/>
              <a:t>Scopus</a:t>
            </a:r>
            <a:r>
              <a:rPr lang="pl-PL" dirty="0" smtClean="0"/>
              <a:t>, 2180 artykułów)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803564" y="207818"/>
            <a:ext cx="11388436" cy="897833"/>
          </a:xfrm>
        </p:spPr>
        <p:txBody>
          <a:bodyPr>
            <a:noAutofit/>
          </a:bodyPr>
          <a:lstStyle/>
          <a:p>
            <a:r>
              <a:rPr lang="pl-PL" sz="3400" dirty="0" smtClean="0"/>
              <a:t>Wyniki analizy </a:t>
            </a:r>
            <a:r>
              <a:rPr lang="pl-PL" sz="3400" dirty="0" err="1" smtClean="0"/>
              <a:t>bibliometrycznej</a:t>
            </a:r>
            <a:r>
              <a:rPr lang="pl-PL" sz="3400" dirty="0" smtClean="0"/>
              <a:t> – temat wschodzący</a:t>
            </a: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 r="644"/>
          <a:stretch>
            <a:fillRect/>
          </a:stretch>
        </p:blipFill>
        <p:spPr bwMode="auto">
          <a:xfrm>
            <a:off x="140677" y="1008185"/>
            <a:ext cx="11840308" cy="49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6330461" y="6025662"/>
            <a:ext cx="500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</a:t>
            </a:r>
            <a:r>
              <a:rPr lang="pl-PL" i="1" dirty="0" err="1" smtClean="0"/>
              <a:t>Thematic</a:t>
            </a:r>
            <a:r>
              <a:rPr lang="pl-PL" i="1" dirty="0" smtClean="0"/>
              <a:t> </a:t>
            </a:r>
            <a:r>
              <a:rPr lang="pl-PL" i="1" dirty="0" err="1" smtClean="0"/>
              <a:t>evolution</a:t>
            </a:r>
            <a:r>
              <a:rPr lang="pl-PL" i="1" dirty="0" smtClean="0"/>
              <a:t>; </a:t>
            </a:r>
            <a:r>
              <a:rPr lang="pl-PL" dirty="0" smtClean="0"/>
              <a:t>baza</a:t>
            </a:r>
            <a:r>
              <a:rPr lang="pl-PL" i="1" dirty="0" smtClean="0"/>
              <a:t>: </a:t>
            </a:r>
            <a:r>
              <a:rPr lang="pl-PL" dirty="0" err="1" smtClean="0"/>
              <a:t>Scopus</a:t>
            </a:r>
            <a:r>
              <a:rPr lang="pl-PL" dirty="0" smtClean="0"/>
              <a:t>, 2180 artykułów)</a:t>
            </a:r>
          </a:p>
          <a:p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202615" y="3997569"/>
            <a:ext cx="2790093" cy="58615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Wyniki analizy </a:t>
            </a:r>
            <a:r>
              <a:rPr lang="pl-PL" dirty="0" err="1" smtClean="0"/>
              <a:t>bibliometrycznej</a:t>
            </a:r>
            <a:r>
              <a:rPr lang="pl-PL" dirty="0" smtClean="0"/>
              <a:t> – temat wschodzący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lum contrast="10000"/>
          </a:blip>
          <a:srcRect l="68861" t="61429" r="644"/>
          <a:stretch>
            <a:fillRect/>
          </a:stretch>
        </p:blipFill>
        <p:spPr bwMode="auto">
          <a:xfrm>
            <a:off x="3024554" y="1946031"/>
            <a:ext cx="8921262" cy="376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zaokrąglony 4"/>
          <p:cNvSpPr/>
          <p:nvPr/>
        </p:nvSpPr>
        <p:spPr>
          <a:xfrm>
            <a:off x="5533292" y="1746738"/>
            <a:ext cx="6295293" cy="133643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330461" y="6025662"/>
            <a:ext cx="5003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(</a:t>
            </a:r>
            <a:r>
              <a:rPr lang="pl-PL" i="1" dirty="0" err="1" smtClean="0"/>
              <a:t>Thematic</a:t>
            </a:r>
            <a:r>
              <a:rPr lang="pl-PL" i="1" dirty="0" smtClean="0"/>
              <a:t> </a:t>
            </a:r>
            <a:r>
              <a:rPr lang="pl-PL" i="1" dirty="0" err="1" smtClean="0"/>
              <a:t>evolution</a:t>
            </a:r>
            <a:r>
              <a:rPr lang="pl-PL" i="1" dirty="0" smtClean="0"/>
              <a:t>; </a:t>
            </a:r>
            <a:r>
              <a:rPr lang="pl-PL" dirty="0" smtClean="0"/>
              <a:t>baza</a:t>
            </a:r>
            <a:r>
              <a:rPr lang="pl-PL" i="1" dirty="0" smtClean="0"/>
              <a:t>: </a:t>
            </a:r>
            <a:r>
              <a:rPr lang="pl-PL" dirty="0" err="1" smtClean="0"/>
              <a:t>Scopus</a:t>
            </a:r>
            <a:r>
              <a:rPr lang="pl-PL" dirty="0" smtClean="0"/>
              <a:t>, 2180 artykułów)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9" t="3017" r="2434"/>
          <a:stretch>
            <a:fillRect/>
          </a:stretch>
        </p:blipFill>
        <p:spPr bwMode="auto">
          <a:xfrm>
            <a:off x="886690" y="623456"/>
            <a:ext cx="10875819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985432" y="166255"/>
            <a:ext cx="10707804" cy="93939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Wyniki analizy </a:t>
            </a:r>
            <a:r>
              <a:rPr lang="pl-PL" dirty="0" err="1" smtClean="0"/>
              <a:t>bibliometrycznej</a:t>
            </a:r>
            <a:r>
              <a:rPr lang="pl-PL" dirty="0" smtClean="0"/>
              <a:t>  – temat wschodzący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30982" y="6025662"/>
            <a:ext cx="71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</a:t>
            </a:r>
            <a:r>
              <a:rPr lang="pl-PL" i="1" dirty="0" err="1" smtClean="0"/>
              <a:t>Thematic</a:t>
            </a:r>
            <a:r>
              <a:rPr lang="pl-PL" i="1" dirty="0" smtClean="0"/>
              <a:t> map: </a:t>
            </a:r>
            <a:r>
              <a:rPr lang="pl-PL" i="1" dirty="0" err="1" smtClean="0"/>
              <a:t>author</a:t>
            </a:r>
            <a:r>
              <a:rPr lang="pl-PL" i="1" dirty="0" smtClean="0"/>
              <a:t> </a:t>
            </a:r>
            <a:r>
              <a:rPr lang="pl-PL" i="1" dirty="0" err="1" smtClean="0"/>
              <a:t>key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r>
              <a:rPr lang="pl-PL" i="1" dirty="0" smtClean="0"/>
              <a:t>; </a:t>
            </a:r>
            <a:r>
              <a:rPr lang="pl-PL" dirty="0" smtClean="0"/>
              <a:t>baza</a:t>
            </a:r>
            <a:r>
              <a:rPr lang="pl-PL" i="1" dirty="0" smtClean="0"/>
              <a:t>: </a:t>
            </a:r>
            <a:r>
              <a:rPr lang="pl-PL" dirty="0" err="1" smtClean="0"/>
              <a:t>Scopus</a:t>
            </a:r>
            <a:r>
              <a:rPr lang="pl-PL" dirty="0" smtClean="0"/>
              <a:t>, 2180 artykułów)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9" t="3017" r="2434"/>
          <a:stretch>
            <a:fillRect/>
          </a:stretch>
        </p:blipFill>
        <p:spPr bwMode="auto">
          <a:xfrm>
            <a:off x="886690" y="623456"/>
            <a:ext cx="10875819" cy="52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ymbol zastępczy tekstu 6"/>
          <p:cNvSpPr>
            <a:spLocks noGrp="1"/>
          </p:cNvSpPr>
          <p:nvPr>
            <p:ph type="body" sz="quarter" idx="14"/>
          </p:nvPr>
        </p:nvSpPr>
        <p:spPr>
          <a:xfrm>
            <a:off x="985432" y="166255"/>
            <a:ext cx="10707804" cy="93939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Wyniki analizy </a:t>
            </a:r>
            <a:r>
              <a:rPr lang="pl-PL" dirty="0" err="1" smtClean="0"/>
              <a:t>bibliometrycznej</a:t>
            </a:r>
            <a:r>
              <a:rPr lang="pl-PL" dirty="0" smtClean="0"/>
              <a:t>  – temat wschodzący</a:t>
            </a: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4341801" y="4170218"/>
            <a:ext cx="2308381" cy="106680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430982" y="6025662"/>
            <a:ext cx="718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(</a:t>
            </a:r>
            <a:r>
              <a:rPr lang="pl-PL" i="1" dirty="0" err="1" smtClean="0"/>
              <a:t>Thematic</a:t>
            </a:r>
            <a:r>
              <a:rPr lang="pl-PL" i="1" dirty="0" smtClean="0"/>
              <a:t> map: </a:t>
            </a:r>
            <a:r>
              <a:rPr lang="pl-PL" i="1" dirty="0" err="1" smtClean="0"/>
              <a:t>author</a:t>
            </a:r>
            <a:r>
              <a:rPr lang="pl-PL" i="1" dirty="0" smtClean="0"/>
              <a:t> </a:t>
            </a:r>
            <a:r>
              <a:rPr lang="pl-PL" i="1" dirty="0" err="1" smtClean="0"/>
              <a:t>key</a:t>
            </a:r>
            <a:r>
              <a:rPr lang="pl-PL" i="1" dirty="0" smtClean="0"/>
              <a:t> </a:t>
            </a:r>
            <a:r>
              <a:rPr lang="pl-PL" i="1" dirty="0" err="1" smtClean="0"/>
              <a:t>words</a:t>
            </a:r>
            <a:r>
              <a:rPr lang="pl-PL" i="1" dirty="0" smtClean="0"/>
              <a:t>; </a:t>
            </a:r>
            <a:r>
              <a:rPr lang="pl-PL" dirty="0" smtClean="0"/>
              <a:t>baza</a:t>
            </a:r>
            <a:r>
              <a:rPr lang="pl-PL" i="1" dirty="0" smtClean="0"/>
              <a:t>: </a:t>
            </a:r>
            <a:r>
              <a:rPr lang="pl-PL" dirty="0" err="1" smtClean="0"/>
              <a:t>Scopus</a:t>
            </a:r>
            <a:r>
              <a:rPr lang="pl-PL" dirty="0" smtClean="0"/>
              <a:t>, 2180 artykułów)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2"/>
          </p:nvPr>
        </p:nvSpPr>
        <p:spPr>
          <a:xfrm>
            <a:off x="1023531" y="189570"/>
            <a:ext cx="10373015" cy="291384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Akceptacja zrównoważonej </a:t>
            </a:r>
            <a:br>
              <a:rPr lang="pl-PL" sz="3200" dirty="0" smtClean="0"/>
            </a:br>
            <a:r>
              <a:rPr lang="pl-PL" sz="3200" dirty="0" smtClean="0"/>
              <a:t>wartości konsumenckiej </a:t>
            </a:r>
            <a:br>
              <a:rPr lang="pl-PL" sz="3200" dirty="0" smtClean="0"/>
            </a:br>
            <a:r>
              <a:rPr lang="pl-PL" sz="3200" dirty="0" smtClean="0"/>
              <a:t>(kontekst rynku spożywczego)</a:t>
            </a:r>
            <a:endParaRPr lang="pl-PL" sz="32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405342" y="1717965"/>
          <a:ext cx="11170663" cy="566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Obraz 11" descr="produkty spożywcze w koszyku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7709" y="263236"/>
            <a:ext cx="3595255" cy="266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szabl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ja_szablon" id="{DC8F7317-0121-984A-B009-9B0D3F4AB4B6}" vid="{6D6CF6DE-A794-BB41-84F1-32DD7720522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Prezentacja_szablon</Template>
  <TotalTime>1157</TotalTime>
  <Words>664</Words>
  <Application>Microsoft Office PowerPoint</Application>
  <PresentationFormat>Niestandardowy</PresentationFormat>
  <Paragraphs>124</Paragraphs>
  <Slides>20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Prezentacja_szablon</vt:lpstr>
      <vt:lpstr>Wartość konsumencka  jako predyktor  intencji behawioralnych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Dziękuję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Wiśniewska</dc:creator>
  <cp:lastModifiedBy>Ag Wis</cp:lastModifiedBy>
  <cp:revision>14</cp:revision>
  <dcterms:created xsi:type="dcterms:W3CDTF">2023-05-11T19:23:39Z</dcterms:created>
  <dcterms:modified xsi:type="dcterms:W3CDTF">2023-05-16T06:12:52Z</dcterms:modified>
</cp:coreProperties>
</file>